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4.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7.jpg" ContentType="image/png"/>
  <Override PartName="/ppt/media/image18.jpg" ContentType="image/png"/>
  <Override PartName="/ppt/notesSlides/notesSlide12.xml" ContentType="application/vnd.openxmlformats-officedocument.presentationml.notesSlide+xml"/>
  <Override PartName="/ppt/media/image21.jpg" ContentType="image/png"/>
  <Override PartName="/ppt/notesSlides/notesSlide13.xml" ContentType="application/vnd.openxmlformats-officedocument.presentationml.notesSlide+xml"/>
  <Override PartName="/ppt/media/image23.jpg" ContentType="image/png"/>
  <Override PartName="/ppt/media/image26.jpg" ContentType="image/png"/>
  <Override PartName="/ppt/notesSlides/notesSlide14.xml" ContentType="application/vnd.openxmlformats-officedocument.presentationml.notesSlide+xml"/>
  <Override PartName="/ppt/media/image28.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3.jpg" ContentType="image/png"/>
  <Override PartName="/ppt/media/image34.jpg" ContentType="image/png"/>
  <Override PartName="/ppt/notesSlides/notesSlide17.xml" ContentType="application/vnd.openxmlformats-officedocument.presentationml.notesSlide+xml"/>
  <Override PartName="/ppt/media/image35.jpg" ContentType="image/png"/>
  <Override PartName="/ppt/media/image36.jpg" ContentType="image/png"/>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301" r:id="rId4"/>
    <p:sldId id="305" r:id="rId5"/>
    <p:sldId id="303" r:id="rId6"/>
    <p:sldId id="260" r:id="rId7"/>
    <p:sldId id="262" r:id="rId8"/>
    <p:sldId id="259" r:id="rId9"/>
    <p:sldId id="261" r:id="rId10"/>
    <p:sldId id="306" r:id="rId11"/>
    <p:sldId id="264" r:id="rId12"/>
    <p:sldId id="312" r:id="rId13"/>
    <p:sldId id="311" r:id="rId14"/>
    <p:sldId id="285" r:id="rId15"/>
    <p:sldId id="309" r:id="rId16"/>
    <p:sldId id="313" r:id="rId17"/>
    <p:sldId id="310" r:id="rId18"/>
    <p:sldId id="279" r:id="rId19"/>
    <p:sldId id="280" r:id="rId20"/>
    <p:sldId id="314" r:id="rId21"/>
    <p:sldId id="315" r:id="rId22"/>
    <p:sldId id="318" r:id="rId23"/>
    <p:sldId id="317" r:id="rId2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AA716-6E25-7446-B585-38A2F9EFCD9B}">
          <p14:sldIdLst>
            <p14:sldId id="256"/>
            <p14:sldId id="257"/>
            <p14:sldId id="301"/>
            <p14:sldId id="305"/>
            <p14:sldId id="303"/>
            <p14:sldId id="260"/>
            <p14:sldId id="262"/>
            <p14:sldId id="259"/>
            <p14:sldId id="261"/>
            <p14:sldId id="306"/>
            <p14:sldId id="264"/>
            <p14:sldId id="312"/>
            <p14:sldId id="311"/>
            <p14:sldId id="285"/>
            <p14:sldId id="309"/>
            <p14:sldId id="313"/>
            <p14:sldId id="310"/>
            <p14:sldId id="279"/>
            <p14:sldId id="280"/>
            <p14:sldId id="314"/>
            <p14:sldId id="315"/>
            <p14:sldId id="318"/>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85540"/>
  </p:normalViewPr>
  <p:slideViewPr>
    <p:cSldViewPr>
      <p:cViewPr>
        <p:scale>
          <a:sx n="131" d="100"/>
          <a:sy n="131" d="100"/>
        </p:scale>
        <p:origin x="3008" y="15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6D109C7-86AA-894B-8500-577D9FDB351D}" type="datetimeFigureOut">
              <a:rPr lang="en-US" smtClean="0"/>
              <a:t>6/14/20</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1D2C97B-7D9D-F64C-BDF3-4DBF3331A56B}" type="slidenum">
              <a:rPr lang="en-US" smtClean="0"/>
              <a:t>‹#›</a:t>
            </a:fld>
            <a:endParaRPr lang="en-US"/>
          </a:p>
        </p:txBody>
      </p:sp>
    </p:spTree>
    <p:extLst>
      <p:ext uri="{BB962C8B-B14F-4D97-AF65-F5344CB8AC3E}">
        <p14:creationId xmlns:p14="http://schemas.microsoft.com/office/powerpoint/2010/main" val="157541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a:t>
            </a:fld>
            <a:endParaRPr lang="en-US"/>
          </a:p>
        </p:txBody>
      </p:sp>
    </p:spTree>
    <p:extLst>
      <p:ext uri="{BB962C8B-B14F-4D97-AF65-F5344CB8AC3E}">
        <p14:creationId xmlns:p14="http://schemas.microsoft.com/office/powerpoint/2010/main" val="351792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Branches are highly important in the git world. By using branches, several developers are able to work in parallel on the same project simultaneously. We can use the git branch command for creating, listing and deleting branches.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work in a branch, first you need to switch to it. We use </a:t>
            </a:r>
            <a:r>
              <a:rPr lang="en-US" sz="1200" b="1" i="0" kern="1200" dirty="0">
                <a:solidFill>
                  <a:schemeClr val="tx1"/>
                </a:solidFill>
                <a:effectLst/>
                <a:latin typeface="+mn-lt"/>
                <a:ea typeface="+mn-ea"/>
                <a:cs typeface="+mn-cs"/>
              </a:rPr>
              <a:t>git checkout</a:t>
            </a:r>
            <a:r>
              <a:rPr lang="en-US" sz="1200" b="0" i="0" kern="1200" dirty="0">
                <a:solidFill>
                  <a:schemeClr val="tx1"/>
                </a:solidFill>
                <a:effectLst/>
                <a:latin typeface="+mn-lt"/>
                <a:ea typeface="+mn-ea"/>
                <a:cs typeface="+mn-cs"/>
              </a:rPr>
              <a:t> mostly for switching from one branch to another. We can also use it for checking out files and commits.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There is also a shortcut command that allows you to create and switch to a branch at the same time</a:t>
            </a:r>
          </a:p>
          <a:p>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13</a:t>
            </a:fld>
            <a:endParaRPr lang="en-US"/>
          </a:p>
        </p:txBody>
      </p:sp>
    </p:spTree>
    <p:extLst>
      <p:ext uri="{BB962C8B-B14F-4D97-AF65-F5344CB8AC3E}">
        <p14:creationId xmlns:p14="http://schemas.microsoft.com/office/powerpoint/2010/main" val="300856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you've completed development in your branch and everything works fine, the final step is merging the branch with the parent branch (dev or master). This is done with the </a:t>
            </a:r>
            <a:r>
              <a:rPr lang="en-US" dirty="0"/>
              <a:t>git merge</a:t>
            </a:r>
            <a:r>
              <a:rPr lang="en-US" sz="1200" b="0" i="0" kern="1200" dirty="0">
                <a:solidFill>
                  <a:schemeClr val="tx1"/>
                </a:solidFill>
                <a:effectLst/>
                <a:latin typeface="+mn-lt"/>
                <a:ea typeface="+mn-ea"/>
                <a:cs typeface="+mn-cs"/>
              </a:rPr>
              <a:t> command.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to be in the branch which we want to merge into</a:t>
            </a: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14</a:t>
            </a:fld>
            <a:endParaRPr lang="en-US"/>
          </a:p>
        </p:txBody>
      </p:sp>
    </p:spTree>
    <p:extLst>
      <p:ext uri="{BB962C8B-B14F-4D97-AF65-F5344CB8AC3E}">
        <p14:creationId xmlns:p14="http://schemas.microsoft.com/office/powerpoint/2010/main" val="330743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15</a:t>
            </a:fld>
            <a:endParaRPr lang="en-US"/>
          </a:p>
        </p:txBody>
      </p:sp>
    </p:spTree>
    <p:extLst>
      <p:ext uri="{BB962C8B-B14F-4D97-AF65-F5344CB8AC3E}">
        <p14:creationId xmlns:p14="http://schemas.microsoft.com/office/powerpoint/2010/main" val="85598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can rack the changes but can’t make decisions , so you need to decide which version you want </a:t>
            </a:r>
          </a:p>
        </p:txBody>
      </p:sp>
      <p:sp>
        <p:nvSpPr>
          <p:cNvPr id="4" name="Slide Number Placeholder 3"/>
          <p:cNvSpPr>
            <a:spLocks noGrp="1"/>
          </p:cNvSpPr>
          <p:nvPr>
            <p:ph type="sldNum" sz="quarter" idx="5"/>
          </p:nvPr>
        </p:nvSpPr>
        <p:spPr/>
        <p:txBody>
          <a:bodyPr/>
          <a:lstStyle/>
          <a:p>
            <a:fld id="{51D2C97B-7D9D-F64C-BDF3-4DBF3331A56B}" type="slidenum">
              <a:rPr lang="en-US" smtClean="0"/>
              <a:t>16</a:t>
            </a:fld>
            <a:endParaRPr lang="en-US"/>
          </a:p>
        </p:txBody>
      </p:sp>
    </p:spTree>
    <p:extLst>
      <p:ext uri="{BB962C8B-B14F-4D97-AF65-F5344CB8AC3E}">
        <p14:creationId xmlns:p14="http://schemas.microsoft.com/office/powerpoint/2010/main" val="442553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committing your changes, the next thing you want to do is send your changes to the remote server. </a:t>
            </a:r>
          </a:p>
          <a:p>
            <a:r>
              <a:rPr lang="en-US" sz="1200" b="0" i="0" kern="1200" dirty="0">
                <a:solidFill>
                  <a:schemeClr val="tx1"/>
                </a:solidFill>
                <a:effectLst/>
                <a:latin typeface="+mn-lt"/>
                <a:ea typeface="+mn-ea"/>
                <a:cs typeface="+mn-cs"/>
              </a:rPr>
              <a:t>Git push uploads your commits to the remote repository.</a:t>
            </a:r>
          </a:p>
          <a:p>
            <a:r>
              <a:rPr lang="en-US" sz="1200" b="1" i="0" kern="1200" dirty="0">
                <a:solidFill>
                  <a:schemeClr val="tx1"/>
                </a:solidFill>
                <a:effectLst/>
                <a:latin typeface="+mn-lt"/>
                <a:ea typeface="+mn-ea"/>
                <a:cs typeface="+mn-cs"/>
              </a:rPr>
              <a:t>Git push only uploads changes that are committed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git remote</a:t>
            </a:r>
          </a:p>
          <a:p>
            <a:r>
              <a:rPr lang="en-US" sz="1200" b="0" i="0" kern="1200" dirty="0">
                <a:solidFill>
                  <a:schemeClr val="tx1"/>
                </a:solidFill>
                <a:effectLst/>
                <a:latin typeface="+mn-lt"/>
                <a:ea typeface="+mn-ea"/>
                <a:cs typeface="+mn-cs"/>
              </a:rPr>
              <a:t>Usage: git remote add [variable name] [Remote Server Link]  </a:t>
            </a:r>
          </a:p>
          <a:p>
            <a:r>
              <a:rPr lang="en-US" sz="1200" b="0" i="0" kern="1200" dirty="0">
                <a:solidFill>
                  <a:schemeClr val="tx1"/>
                </a:solidFill>
                <a:effectLst/>
                <a:latin typeface="+mn-lt"/>
                <a:ea typeface="+mn-ea"/>
                <a:cs typeface="+mn-cs"/>
              </a:rPr>
              <a:t>This command is used to connect your local repository to the remote server.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18</a:t>
            </a:fld>
            <a:endParaRPr lang="en-US"/>
          </a:p>
        </p:txBody>
      </p:sp>
    </p:spTree>
    <p:extLst>
      <p:ext uri="{BB962C8B-B14F-4D97-AF65-F5344CB8AC3E}">
        <p14:creationId xmlns:p14="http://schemas.microsoft.com/office/powerpoint/2010/main" val="415982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git pull </a:t>
            </a:r>
            <a:r>
              <a:rPr lang="en-US" sz="1200" b="0" i="0" kern="1200" dirty="0">
                <a:solidFill>
                  <a:schemeClr val="tx1"/>
                </a:solidFill>
                <a:effectLst/>
                <a:latin typeface="+mn-lt"/>
                <a:ea typeface="+mn-ea"/>
                <a:cs typeface="+mn-cs"/>
              </a:rPr>
              <a:t>command is used to get updates from the remote repo. </a:t>
            </a:r>
          </a:p>
          <a:p>
            <a:r>
              <a:rPr lang="en-US" sz="1200" b="0" i="0" kern="1200" dirty="0">
                <a:solidFill>
                  <a:schemeClr val="tx1"/>
                </a:solidFill>
                <a:effectLst/>
                <a:latin typeface="+mn-lt"/>
                <a:ea typeface="+mn-ea"/>
                <a:cs typeface="+mn-cs"/>
              </a:rPr>
              <a:t>This command is a combination of </a:t>
            </a:r>
            <a:r>
              <a:rPr lang="en-US" sz="1200" b="1" i="0" kern="1200" dirty="0">
                <a:solidFill>
                  <a:schemeClr val="tx1"/>
                </a:solidFill>
                <a:effectLst/>
                <a:latin typeface="+mn-lt"/>
                <a:ea typeface="+mn-ea"/>
                <a:cs typeface="+mn-cs"/>
              </a:rPr>
              <a:t>git fetch</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git merge</a:t>
            </a:r>
            <a:r>
              <a:rPr lang="en-US" sz="1200" b="0" i="0" kern="1200" dirty="0">
                <a:solidFill>
                  <a:schemeClr val="tx1"/>
                </a:solidFill>
                <a:effectLst/>
                <a:latin typeface="+mn-lt"/>
                <a:ea typeface="+mn-ea"/>
                <a:cs typeface="+mn-cs"/>
              </a:rPr>
              <a:t> which means that, when we use git pull, it gets the updates from remote repository (git fetch) and immediately applies the latest changes in your local (git merge).</a:t>
            </a:r>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19</a:t>
            </a:fld>
            <a:endParaRPr lang="en-US"/>
          </a:p>
        </p:txBody>
      </p:sp>
    </p:spTree>
    <p:extLst>
      <p:ext uri="{BB962C8B-B14F-4D97-AF65-F5344CB8AC3E}">
        <p14:creationId xmlns:p14="http://schemas.microsoft.com/office/powerpoint/2010/main" val="3628488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20</a:t>
            </a:fld>
            <a:endParaRPr lang="en-US"/>
          </a:p>
        </p:txBody>
      </p:sp>
    </p:spTree>
    <p:extLst>
      <p:ext uri="{BB962C8B-B14F-4D97-AF65-F5344CB8AC3E}">
        <p14:creationId xmlns:p14="http://schemas.microsoft.com/office/powerpoint/2010/main" val="2409984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21</a:t>
            </a:fld>
            <a:endParaRPr lang="en-US"/>
          </a:p>
        </p:txBody>
      </p:sp>
    </p:spTree>
    <p:extLst>
      <p:ext uri="{BB962C8B-B14F-4D97-AF65-F5344CB8AC3E}">
        <p14:creationId xmlns:p14="http://schemas.microsoft.com/office/powerpoint/2010/main" val="73218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22</a:t>
            </a:fld>
            <a:endParaRPr lang="en-US"/>
          </a:p>
        </p:txBody>
      </p:sp>
    </p:spTree>
    <p:extLst>
      <p:ext uri="{BB962C8B-B14F-4D97-AF65-F5344CB8AC3E}">
        <p14:creationId xmlns:p14="http://schemas.microsoft.com/office/powerpoint/2010/main" val="395796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developer has complete codebase with full version history on their hard-drive.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Changes made to this local repository won’t be visible to anyone until its not uploaded to the server.</a:t>
            </a: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3</a:t>
            </a:fld>
            <a:endParaRPr lang="en-US"/>
          </a:p>
        </p:txBody>
      </p:sp>
    </p:spTree>
    <p:extLst>
      <p:ext uri="{BB962C8B-B14F-4D97-AF65-F5344CB8AC3E}">
        <p14:creationId xmlns:p14="http://schemas.microsoft.com/office/powerpoint/2010/main" val="218762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 where the writing happens. This is when you are coding and saving your work</a:t>
            </a:r>
          </a:p>
          <a:p>
            <a:endParaRPr lang="en-US" dirty="0"/>
          </a:p>
          <a:p>
            <a:r>
              <a:rPr lang="en-US" dirty="0"/>
              <a:t>Staging area: when you are happy with a group of changes and use git add command, you are </a:t>
            </a:r>
            <a:r>
              <a:rPr lang="en-US" dirty="0" err="1"/>
              <a:t>staing</a:t>
            </a:r>
            <a:r>
              <a:rPr lang="en-US" dirty="0"/>
              <a:t> your changes</a:t>
            </a:r>
          </a:p>
          <a:p>
            <a:r>
              <a:rPr lang="en-US" dirty="0"/>
              <a:t>These are like rough draft stored in a bundle</a:t>
            </a:r>
          </a:p>
          <a:p>
            <a:endParaRPr lang="en-US" dirty="0"/>
          </a:p>
          <a:p>
            <a:r>
              <a:rPr lang="en-US" dirty="0"/>
              <a:t>Repository: when you are happy with your commits, you use git commit  command to commit them into the repository; like final drafts and stored permanently</a:t>
            </a:r>
          </a:p>
          <a:p>
            <a:r>
              <a:rPr lang="en-US" dirty="0"/>
              <a:t>Commit:</a:t>
            </a:r>
            <a:br>
              <a:rPr lang="en-US" dirty="0"/>
            </a:br>
            <a:r>
              <a:rPr lang="en-US" dirty="0"/>
              <a:t>An Operation which saves the changes permanently</a:t>
            </a: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5</a:t>
            </a:fld>
            <a:endParaRPr lang="en-US"/>
          </a:p>
        </p:txBody>
      </p:sp>
    </p:spTree>
    <p:extLst>
      <p:ext uri="{BB962C8B-B14F-4D97-AF65-F5344CB8AC3E}">
        <p14:creationId xmlns:p14="http://schemas.microsoft.com/office/powerpoint/2010/main" val="40252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status: </a:t>
            </a:r>
          </a:p>
          <a:p>
            <a:r>
              <a:rPr lang="en-US" sz="1200" b="0" i="0" kern="1200" dirty="0">
                <a:solidFill>
                  <a:schemeClr val="tx1"/>
                </a:solidFill>
                <a:effectLst/>
                <a:latin typeface="+mn-lt"/>
                <a:ea typeface="+mn-ea"/>
                <a:cs typeface="+mn-cs"/>
              </a:rPr>
              <a:t>The Git status command gives us all the necessary information about the current branch.</a:t>
            </a:r>
          </a:p>
          <a:p>
            <a:r>
              <a:rPr lang="en-US" dirty="0"/>
              <a:t>which file we have changed and which file are in the staging area</a:t>
            </a:r>
          </a:p>
        </p:txBody>
      </p:sp>
      <p:sp>
        <p:nvSpPr>
          <p:cNvPr id="4" name="Slide Number Placeholder 3"/>
          <p:cNvSpPr>
            <a:spLocks noGrp="1"/>
          </p:cNvSpPr>
          <p:nvPr>
            <p:ph type="sldNum" sz="quarter" idx="5"/>
          </p:nvPr>
        </p:nvSpPr>
        <p:spPr/>
        <p:txBody>
          <a:bodyPr/>
          <a:lstStyle/>
          <a:p>
            <a:fld id="{51D2C97B-7D9D-F64C-BDF3-4DBF3331A56B}" type="slidenum">
              <a:rPr lang="en-US" smtClean="0"/>
              <a:t>7</a:t>
            </a:fld>
            <a:endParaRPr lang="en-US"/>
          </a:p>
        </p:txBody>
      </p:sp>
    </p:spTree>
    <p:extLst>
      <p:ext uri="{BB962C8B-B14F-4D97-AF65-F5344CB8AC3E}">
        <p14:creationId xmlns:p14="http://schemas.microsoft.com/office/powerpoint/2010/main" val="365007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thing you should do when you install Git is to set your user name and email address. This is important because every Git commit uses this information, and it’s immutably baked into the commits you start creating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that your identity is set up, you can configure the default text editor that will be used when Git needs you to type in a message. If not configured, Git uses your system’s default editor.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want to check your configuration settings, you can use the </a:t>
            </a:r>
            <a:r>
              <a:rPr lang="en-US" dirty="0"/>
              <a:t>git config --list</a:t>
            </a:r>
            <a:r>
              <a:rPr lang="en-US" sz="1200" b="0" i="0" kern="1200" dirty="0">
                <a:solidFill>
                  <a:schemeClr val="tx1"/>
                </a:solidFill>
                <a:effectLst/>
                <a:latin typeface="+mn-lt"/>
                <a:ea typeface="+mn-ea"/>
                <a:cs typeface="+mn-cs"/>
              </a:rPr>
              <a:t> command to list all the settings Git can find at that point:</a:t>
            </a:r>
            <a:endParaRPr lang="en-US" b="1" dirty="0"/>
          </a:p>
        </p:txBody>
      </p:sp>
      <p:sp>
        <p:nvSpPr>
          <p:cNvPr id="4" name="Slide Number Placeholder 3"/>
          <p:cNvSpPr>
            <a:spLocks noGrp="1"/>
          </p:cNvSpPr>
          <p:nvPr>
            <p:ph type="sldNum" sz="quarter" idx="5"/>
          </p:nvPr>
        </p:nvSpPr>
        <p:spPr/>
        <p:txBody>
          <a:bodyPr/>
          <a:lstStyle/>
          <a:p>
            <a:fld id="{51D2C97B-7D9D-F64C-BDF3-4DBF3331A56B}" type="slidenum">
              <a:rPr lang="en-US" smtClean="0"/>
              <a:t>8</a:t>
            </a:fld>
            <a:endParaRPr lang="en-US"/>
          </a:p>
        </p:txBody>
      </p:sp>
    </p:spTree>
    <p:extLst>
      <p:ext uri="{BB962C8B-B14F-4D97-AF65-F5344CB8AC3E}">
        <p14:creationId xmlns:p14="http://schemas.microsoft.com/office/powerpoint/2010/main" val="138147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Init: </a:t>
            </a:r>
            <a:r>
              <a:rPr lang="en-US" sz="1200" b="0" i="0" kern="1200" dirty="0">
                <a:solidFill>
                  <a:schemeClr val="tx1"/>
                </a:solidFill>
                <a:effectLst/>
                <a:latin typeface="+mn-lt"/>
                <a:ea typeface="+mn-ea"/>
                <a:cs typeface="+mn-cs"/>
              </a:rPr>
              <a:t> initialize repository on your system</a:t>
            </a:r>
          </a:p>
          <a:p>
            <a:endParaRPr lang="en-US" sz="1200" b="0" i="0" kern="1200" dirty="0">
              <a:solidFill>
                <a:schemeClr val="tx1"/>
              </a:solidFill>
              <a:effectLst/>
              <a:latin typeface="+mn-lt"/>
              <a:ea typeface="+mn-ea"/>
              <a:cs typeface="+mn-cs"/>
            </a:endParaRPr>
          </a:p>
          <a:p>
            <a:r>
              <a:rPr lang="en-US" dirty="0"/>
              <a:t>Project folder doesn’t have to be empty for you to create a repository ; we could create a repository in a folder which already has files in it</a:t>
            </a:r>
          </a:p>
        </p:txBody>
      </p:sp>
      <p:sp>
        <p:nvSpPr>
          <p:cNvPr id="4" name="Slide Number Placeholder 3"/>
          <p:cNvSpPr>
            <a:spLocks noGrp="1"/>
          </p:cNvSpPr>
          <p:nvPr>
            <p:ph type="sldNum" sz="quarter" idx="5"/>
          </p:nvPr>
        </p:nvSpPr>
        <p:spPr/>
        <p:txBody>
          <a:bodyPr/>
          <a:lstStyle/>
          <a:p>
            <a:fld id="{51D2C97B-7D9D-F64C-BDF3-4DBF3331A56B}" type="slidenum">
              <a:rPr lang="en-US" smtClean="0"/>
              <a:t>9</a:t>
            </a:fld>
            <a:endParaRPr lang="en-US"/>
          </a:p>
        </p:txBody>
      </p:sp>
    </p:spTree>
    <p:extLst>
      <p:ext uri="{BB962C8B-B14F-4D97-AF65-F5344CB8AC3E}">
        <p14:creationId xmlns:p14="http://schemas.microsoft.com/office/powerpoint/2010/main" val="177927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other words, Git clone basically makes an identical copy of the latest version of a project in a repository and saves it to your computer.</a:t>
            </a:r>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10</a:t>
            </a:fld>
            <a:endParaRPr lang="en-US"/>
          </a:p>
        </p:txBody>
      </p:sp>
    </p:spTree>
    <p:extLst>
      <p:ext uri="{BB962C8B-B14F-4D97-AF65-F5344CB8AC3E}">
        <p14:creationId xmlns:p14="http://schemas.microsoft.com/office/powerpoint/2010/main" val="357519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Editing files and adding them to a staging area</a:t>
            </a:r>
          </a:p>
          <a:p>
            <a:endParaRPr lang="en-US" dirty="0"/>
          </a:p>
          <a:p>
            <a:pPr fontAlgn="base"/>
            <a:r>
              <a:rPr lang="en-US" sz="1200" b="0" i="0" kern="1200" dirty="0">
                <a:solidFill>
                  <a:schemeClr val="tx1"/>
                </a:solidFill>
                <a:effectLst/>
                <a:latin typeface="+mn-lt"/>
                <a:ea typeface="+mn-ea"/>
                <a:cs typeface="+mn-cs"/>
              </a:rPr>
              <a:t>When we create, modify or delete a file, these changes will happen in our local and won't be included in the next commit (unless we change the configurations).</a:t>
            </a:r>
          </a:p>
          <a:p>
            <a:pPr fontAlgn="base"/>
            <a:r>
              <a:rPr lang="en-US" sz="1200" b="0" i="0" kern="1200" dirty="0">
                <a:solidFill>
                  <a:schemeClr val="tx1"/>
                </a:solidFill>
                <a:effectLst/>
                <a:latin typeface="+mn-lt"/>
                <a:ea typeface="+mn-ea"/>
                <a:cs typeface="+mn-cs"/>
              </a:rPr>
              <a:t>We need to use the git add command to include the changes of a file(s) into our next commit. </a:t>
            </a:r>
            <a:endParaRPr lang="en-US" dirty="0"/>
          </a:p>
          <a:p>
            <a:r>
              <a:rPr lang="en-US" dirty="0"/>
              <a:t>Since we changed the file but not changed, it will sitting in the modified zone/working space; If we make commit right, it won’t actually commit anything because when we </a:t>
            </a:r>
          </a:p>
          <a:p>
            <a:endParaRPr lang="en-US" dirty="0"/>
          </a:p>
          <a:p>
            <a:r>
              <a:rPr lang="en-US" dirty="0"/>
              <a:t>Git add filename: add this file to staging area</a:t>
            </a:r>
          </a:p>
          <a:p>
            <a:r>
              <a:rPr lang="en-US" dirty="0"/>
              <a:t>Git add .: add every single modified file to the staging area by one command</a:t>
            </a:r>
          </a:p>
          <a:p>
            <a:pPr marL="228600" indent="-228600">
              <a:buAutoNum type="arabicParenR"/>
            </a:pPr>
            <a:r>
              <a:rPr lang="en-US" dirty="0"/>
              <a:t>security: it will make us to review the changes before we make that to commit; in real, we don’t do commit at any point, we do that after developing certain features of project</a:t>
            </a:r>
          </a:p>
          <a:p>
            <a:pPr marL="228600" indent="-228600">
              <a:buAutoNum type="arabicParenR"/>
            </a:pPr>
            <a:r>
              <a:rPr lang="en-US" dirty="0"/>
              <a:t>We can split our work into separate commit</a:t>
            </a:r>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11</a:t>
            </a:fld>
            <a:endParaRPr lang="en-US"/>
          </a:p>
        </p:txBody>
      </p:sp>
    </p:spTree>
    <p:extLst>
      <p:ext uri="{BB962C8B-B14F-4D97-AF65-F5344CB8AC3E}">
        <p14:creationId xmlns:p14="http://schemas.microsoft.com/office/powerpoint/2010/main" val="45126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commit”:basically</a:t>
            </a:r>
            <a:r>
              <a:rPr lang="en-US" dirty="0"/>
              <a:t> just like a save point it is a snapshot in time of your code at that particular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sz="1200" b="0" i="0" kern="1200" dirty="0">
                <a:solidFill>
                  <a:schemeClr val="tx1"/>
                </a:solidFill>
                <a:effectLst/>
                <a:latin typeface="+mn-lt"/>
                <a:ea typeface="+mn-ea"/>
                <a:cs typeface="+mn-cs"/>
              </a:rPr>
              <a:t>Once we reach a certain point in development, we want to save our changes (maybe after a specific task or issue).</a:t>
            </a:r>
          </a:p>
          <a:p>
            <a:pPr fontAlgn="base"/>
            <a:r>
              <a:rPr lang="en-US" sz="1200" b="0" i="0" kern="1200" dirty="0">
                <a:solidFill>
                  <a:schemeClr val="tx1"/>
                </a:solidFill>
                <a:effectLst/>
                <a:latin typeface="+mn-lt"/>
                <a:ea typeface="+mn-ea"/>
                <a:cs typeface="+mn-cs"/>
              </a:rPr>
              <a:t>Git commit is like setting a checkpoint in the development process which you can go back to later if needed.</a:t>
            </a:r>
          </a:p>
          <a:p>
            <a:pPr fontAlgn="base"/>
            <a:r>
              <a:rPr lang="en-US" sz="1200" b="0" i="0" kern="1200" dirty="0">
                <a:solidFill>
                  <a:schemeClr val="tx1"/>
                </a:solidFill>
                <a:effectLst/>
                <a:latin typeface="+mn-lt"/>
                <a:ea typeface="+mn-ea"/>
                <a:cs typeface="+mn-cs"/>
              </a:rPr>
              <a:t>We also need to write a short message to explain what we have developed or changed in the source code.</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Important: Git commit saves your changes only locally.</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change word of line; git recognize as we delete that line and reedit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1D2C97B-7D9D-F64C-BDF3-4DBF3331A56B}" type="slidenum">
              <a:rPr lang="en-US" smtClean="0"/>
              <a:t>12</a:t>
            </a:fld>
            <a:endParaRPr lang="en-US"/>
          </a:p>
        </p:txBody>
      </p:sp>
    </p:spTree>
    <p:extLst>
      <p:ext uri="{BB962C8B-B14F-4D97-AF65-F5344CB8AC3E}">
        <p14:creationId xmlns:p14="http://schemas.microsoft.com/office/powerpoint/2010/main" val="651576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99000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2400" b="0" i="0">
                <a:solidFill>
                  <a:srgbClr val="006E3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990000"/>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99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07610" y="339597"/>
            <a:ext cx="3176778" cy="696594"/>
          </a:xfrm>
          <a:prstGeom prst="rect">
            <a:avLst/>
          </a:prstGeom>
        </p:spPr>
        <p:txBody>
          <a:bodyPr wrap="square" lIns="0" tIns="0" rIns="0" bIns="0">
            <a:spAutoFit/>
          </a:bodyPr>
          <a:lstStyle>
            <a:lvl1pPr>
              <a:defRPr sz="4400" b="1" i="0">
                <a:solidFill>
                  <a:srgbClr val="990000"/>
                </a:solidFill>
                <a:latin typeface="Carlito"/>
                <a:cs typeface="Carlito"/>
              </a:defRPr>
            </a:lvl1pPr>
          </a:lstStyle>
          <a:p>
            <a:endParaRPr/>
          </a:p>
        </p:txBody>
      </p:sp>
      <p:sp>
        <p:nvSpPr>
          <p:cNvPr id="3" name="Holder 3"/>
          <p:cNvSpPr>
            <a:spLocks noGrp="1"/>
          </p:cNvSpPr>
          <p:nvPr>
            <p:ph type="body" idx="1"/>
          </p:nvPr>
        </p:nvSpPr>
        <p:spPr>
          <a:xfrm>
            <a:off x="552399" y="1678889"/>
            <a:ext cx="8939530" cy="2585720"/>
          </a:xfrm>
          <a:prstGeom prst="rect">
            <a:avLst/>
          </a:prstGeom>
        </p:spPr>
        <p:txBody>
          <a:bodyPr wrap="square" lIns="0" tIns="0" rIns="0" bIns="0">
            <a:spAutoFit/>
          </a:bodyPr>
          <a:lstStyle>
            <a:lvl1pPr>
              <a:defRPr sz="2400" b="0" i="0">
                <a:solidFill>
                  <a:srgbClr val="006E35"/>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a:xfrm>
            <a:off x="10323576" y="6601764"/>
            <a:ext cx="231775" cy="177800"/>
          </a:xfrm>
          <a:prstGeom prst="rect">
            <a:avLst/>
          </a:prstGeom>
        </p:spPr>
        <p:txBody>
          <a:bodyPr wrap="square" lIns="0" tIns="0" rIns="0" bIns="0">
            <a:spAutoFit/>
          </a:bodyPr>
          <a:lstStyle>
            <a:lvl1pPr>
              <a:defRPr sz="1200" b="0" i="0">
                <a:solidFill>
                  <a:schemeClr val="tx1"/>
                </a:solidFill>
                <a:latin typeface="Carlito"/>
                <a:cs typeface="Carlito"/>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mot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3RjQznt-8kE&amp;list=PL4cUxeGkcC9goXbgTDQ0n_4TBzOO0ocPR" TargetMode="External"/><Relationship Id="rId2" Type="http://schemas.openxmlformats.org/officeDocument/2006/relationships/hyperlink" Target="https://git-scm.com/doc" TargetMode="External"/><Relationship Id="rId1" Type="http://schemas.openxmlformats.org/officeDocument/2006/relationships/slideLayout" Target="../slideLayouts/slideLayout2.xml"/><Relationship Id="rId4" Type="http://schemas.openxmlformats.org/officeDocument/2006/relationships/hyperlink" Target="https://towardsdatascience.com/top-20-most-frequently-used-git-commands-part-1-5f8c9212509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2209800"/>
            <a:ext cx="7764145" cy="1120820"/>
          </a:xfrm>
          <a:prstGeom prst="rect">
            <a:avLst/>
          </a:prstGeom>
        </p:spPr>
        <p:txBody>
          <a:bodyPr vert="horz" wrap="square" lIns="0" tIns="12700" rIns="0" bIns="0" rtlCol="0">
            <a:spAutoFit/>
          </a:bodyPr>
          <a:lstStyle/>
          <a:p>
            <a:pPr marL="12700" algn="ctr">
              <a:lnSpc>
                <a:spcPct val="100000"/>
              </a:lnSpc>
              <a:spcBef>
                <a:spcPts val="100"/>
              </a:spcBef>
              <a:tabLst>
                <a:tab pos="781050" algn="l"/>
              </a:tabLst>
            </a:pPr>
            <a:r>
              <a:rPr lang="en-US" sz="7200" spc="-5" dirty="0"/>
              <a:t>Basic </a:t>
            </a:r>
            <a:r>
              <a:rPr sz="7200" spc="-5" dirty="0"/>
              <a:t>Git</a:t>
            </a:r>
            <a:r>
              <a:rPr lang="en-US" sz="7200" spc="-5" dirty="0"/>
              <a:t> Tutorial</a:t>
            </a:r>
            <a:endParaRPr sz="7200" dirty="0"/>
          </a:p>
        </p:txBody>
      </p:sp>
      <p:sp>
        <p:nvSpPr>
          <p:cNvPr id="3" name="object 3"/>
          <p:cNvSpPr txBox="1"/>
          <p:nvPr/>
        </p:nvSpPr>
        <p:spPr>
          <a:xfrm>
            <a:off x="4162107" y="4038600"/>
            <a:ext cx="3867785" cy="992579"/>
          </a:xfrm>
          <a:prstGeom prst="rect">
            <a:avLst/>
          </a:prstGeom>
        </p:spPr>
        <p:txBody>
          <a:bodyPr vert="horz" wrap="square" lIns="0" tIns="66040" rIns="0" bIns="0" rtlCol="0">
            <a:spAutoFit/>
          </a:bodyPr>
          <a:lstStyle/>
          <a:p>
            <a:pPr marL="635" algn="ctr">
              <a:lnSpc>
                <a:spcPct val="100000"/>
              </a:lnSpc>
              <a:spcBef>
                <a:spcPts val="520"/>
              </a:spcBef>
            </a:pPr>
            <a:r>
              <a:rPr lang="en-US" sz="2800" b="1" dirty="0">
                <a:latin typeface="Caladea"/>
                <a:cs typeface="Caladea"/>
              </a:rPr>
              <a:t>Yunruo Ni</a:t>
            </a:r>
          </a:p>
          <a:p>
            <a:pPr marL="635" algn="ctr">
              <a:lnSpc>
                <a:spcPct val="100000"/>
              </a:lnSpc>
              <a:spcBef>
                <a:spcPts val="520"/>
              </a:spcBef>
            </a:pPr>
            <a:r>
              <a:rPr lang="en-US" sz="2800" b="1" dirty="0" err="1">
                <a:latin typeface="Caladea"/>
                <a:cs typeface="Caladea"/>
              </a:rPr>
              <a:t>Kolachalama</a:t>
            </a:r>
            <a:r>
              <a:rPr lang="en-US" sz="2800" b="1" dirty="0">
                <a:latin typeface="Caladea"/>
                <a:cs typeface="Caladea"/>
              </a:rPr>
              <a:t> Laboratory</a:t>
            </a:r>
            <a:endParaRPr sz="2800" b="1" dirty="0">
              <a:latin typeface="Caladea"/>
              <a:cs typeface="Calad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3E87-3877-8B4E-A19E-5368436B35C3}"/>
              </a:ext>
            </a:extLst>
          </p:cNvPr>
          <p:cNvSpPr>
            <a:spLocks noGrp="1"/>
          </p:cNvSpPr>
          <p:nvPr>
            <p:ph type="title"/>
          </p:nvPr>
        </p:nvSpPr>
        <p:spPr>
          <a:xfrm>
            <a:off x="552399" y="339597"/>
            <a:ext cx="7131989" cy="696594"/>
          </a:xfrm>
        </p:spPr>
        <p:txBody>
          <a:bodyPr/>
          <a:lstStyle/>
          <a:p>
            <a:r>
              <a:rPr lang="en-US" dirty="0"/>
              <a:t>Cloning Repository :git clone</a:t>
            </a:r>
          </a:p>
        </p:txBody>
      </p:sp>
      <p:sp>
        <p:nvSpPr>
          <p:cNvPr id="3" name="Text Placeholder 2">
            <a:extLst>
              <a:ext uri="{FF2B5EF4-FFF2-40B4-BE49-F238E27FC236}">
                <a16:creationId xmlns:a16="http://schemas.microsoft.com/office/drawing/2014/main" id="{C15D2B03-8CD4-F149-AF56-5C2EC609A5DF}"/>
              </a:ext>
            </a:extLst>
          </p:cNvPr>
          <p:cNvSpPr>
            <a:spLocks noGrp="1"/>
          </p:cNvSpPr>
          <p:nvPr>
            <p:ph type="body" idx="1"/>
          </p:nvPr>
        </p:nvSpPr>
        <p:spPr>
          <a:xfrm>
            <a:off x="552399" y="1678889"/>
            <a:ext cx="8939530" cy="3431580"/>
          </a:xfrm>
        </p:spPr>
        <p:txBody>
          <a:bodyPr/>
          <a:lstStyle/>
          <a:p>
            <a:pPr marL="12700" algn="just">
              <a:lnSpc>
                <a:spcPct val="100000"/>
              </a:lnSpc>
              <a:spcBef>
                <a:spcPts val="100"/>
              </a:spcBef>
              <a:buSzPct val="75000"/>
              <a:tabLst>
                <a:tab pos="469265" algn="l"/>
                <a:tab pos="469900" algn="l"/>
                <a:tab pos="4104640" algn="l"/>
                <a:tab pos="4778375" algn="l"/>
                <a:tab pos="5789295" algn="l"/>
              </a:tabLst>
            </a:pPr>
            <a:r>
              <a:rPr lang="en-US" sz="3200" b="1" dirty="0">
                <a:solidFill>
                  <a:schemeClr val="tx1"/>
                </a:solidFill>
                <a:highlight>
                  <a:srgbClr val="FFFF00"/>
                </a:highlight>
                <a:latin typeface="+mn-lt"/>
              </a:rPr>
              <a:t>git clone</a:t>
            </a:r>
            <a:r>
              <a:rPr lang="en-US" dirty="0">
                <a:solidFill>
                  <a:schemeClr val="tx1"/>
                </a:solidFill>
                <a:highlight>
                  <a:srgbClr val="FFFF00"/>
                </a:highlight>
                <a:latin typeface="+mn-lt"/>
              </a:rPr>
              <a:t> </a:t>
            </a:r>
            <a:r>
              <a:rPr lang="en-US" dirty="0">
                <a:solidFill>
                  <a:schemeClr val="tx1"/>
                </a:solidFill>
                <a:latin typeface="+mn-lt"/>
              </a:rPr>
              <a:t>: Clone a repository into a new directory</a:t>
            </a:r>
            <a:endParaRPr lang="en-US" dirty="0">
              <a:solidFill>
                <a:schemeClr val="tx1"/>
              </a:solidFill>
              <a:latin typeface="+mn-lt"/>
              <a:cs typeface="Caladea"/>
            </a:endParaRPr>
          </a:p>
          <a:p>
            <a:pPr marL="469900" indent="-457200" algn="just">
              <a:lnSpc>
                <a:spcPct val="100000"/>
              </a:lnSpc>
              <a:spcBef>
                <a:spcPts val="100"/>
              </a:spcBef>
              <a:buSzPct val="75000"/>
              <a:buChar char="―"/>
              <a:tabLst>
                <a:tab pos="469265" algn="l"/>
                <a:tab pos="469900" algn="l"/>
                <a:tab pos="4104640" algn="l"/>
                <a:tab pos="4778375" algn="l"/>
                <a:tab pos="5789295" algn="l"/>
              </a:tabLst>
            </a:pPr>
            <a:endParaRPr lang="en-US" dirty="0">
              <a:solidFill>
                <a:schemeClr val="tx1"/>
              </a:solidFill>
              <a:latin typeface="+mn-lt"/>
              <a:cs typeface="Caladea"/>
            </a:endParaRPr>
          </a:p>
          <a:p>
            <a:pPr marL="469900" indent="-457200" algn="just">
              <a:lnSpc>
                <a:spcPct val="150000"/>
              </a:lnSpc>
              <a:spcBef>
                <a:spcPts val="100"/>
              </a:spcBef>
              <a:buSzPct val="75000"/>
              <a:buChar char="―"/>
              <a:tabLst>
                <a:tab pos="469265" algn="l"/>
                <a:tab pos="469900" algn="l"/>
                <a:tab pos="4104640" algn="l"/>
                <a:tab pos="4778375" algn="l"/>
                <a:tab pos="5789295" algn="l"/>
              </a:tabLst>
            </a:pPr>
            <a:r>
              <a:rPr lang="en-US" sz="2800" dirty="0">
                <a:solidFill>
                  <a:schemeClr val="tx1"/>
                </a:solidFill>
                <a:latin typeface="+mn-lt"/>
                <a:cs typeface="Caladea"/>
              </a:rPr>
              <a:t>Cloning</a:t>
            </a:r>
            <a:r>
              <a:rPr lang="en-US" sz="2800" spc="-15" dirty="0">
                <a:solidFill>
                  <a:schemeClr val="tx1"/>
                </a:solidFill>
                <a:latin typeface="+mn-lt"/>
                <a:cs typeface="Caladea"/>
              </a:rPr>
              <a:t> </a:t>
            </a:r>
            <a:r>
              <a:rPr lang="en-US" sz="2800" spc="-5" dirty="0">
                <a:solidFill>
                  <a:schemeClr val="tx1"/>
                </a:solidFill>
                <a:latin typeface="+mn-lt"/>
                <a:cs typeface="Caladea"/>
              </a:rPr>
              <a:t>local</a:t>
            </a:r>
            <a:r>
              <a:rPr lang="en-US" sz="2800" spc="25" dirty="0">
                <a:solidFill>
                  <a:schemeClr val="tx1"/>
                </a:solidFill>
                <a:latin typeface="+mn-lt"/>
                <a:cs typeface="Caladea"/>
              </a:rPr>
              <a:t> </a:t>
            </a:r>
            <a:r>
              <a:rPr lang="en-US" sz="2800" spc="-5" dirty="0">
                <a:solidFill>
                  <a:schemeClr val="tx1"/>
                </a:solidFill>
                <a:latin typeface="+mn-lt"/>
                <a:cs typeface="Caladea"/>
              </a:rPr>
              <a:t>repository    git clone /*path to your local machine*/</a:t>
            </a:r>
            <a:endParaRPr lang="en-US" sz="2800" b="1" spc="150" dirty="0">
              <a:solidFill>
                <a:schemeClr val="tx1"/>
              </a:solidFill>
              <a:latin typeface="+mn-lt"/>
            </a:endParaRPr>
          </a:p>
          <a:p>
            <a:pPr marL="469900" indent="-457200" algn="l">
              <a:lnSpc>
                <a:spcPct val="150000"/>
              </a:lnSpc>
              <a:spcBef>
                <a:spcPts val="100"/>
              </a:spcBef>
              <a:buSzPct val="75000"/>
              <a:buChar char="―"/>
              <a:tabLst>
                <a:tab pos="469265" algn="l"/>
                <a:tab pos="469900" algn="l"/>
                <a:tab pos="4104640" algn="l"/>
                <a:tab pos="4778375" algn="l"/>
                <a:tab pos="5789295" algn="l"/>
              </a:tabLst>
            </a:pPr>
            <a:r>
              <a:rPr lang="en-US" sz="2800" dirty="0">
                <a:solidFill>
                  <a:schemeClr val="tx1"/>
                </a:solidFill>
                <a:latin typeface="+mn-lt"/>
                <a:cs typeface="Caladea"/>
              </a:rPr>
              <a:t>Cloning </a:t>
            </a:r>
            <a:r>
              <a:rPr lang="en-US" sz="2800" spc="-5" dirty="0">
                <a:solidFill>
                  <a:schemeClr val="tx1"/>
                </a:solidFill>
                <a:latin typeface="+mn-lt"/>
                <a:cs typeface="Caladea"/>
              </a:rPr>
              <a:t>remote</a:t>
            </a:r>
            <a:r>
              <a:rPr lang="en-US" sz="2800" spc="-30" dirty="0">
                <a:solidFill>
                  <a:schemeClr val="tx1"/>
                </a:solidFill>
                <a:latin typeface="+mn-lt"/>
                <a:cs typeface="Caladea"/>
              </a:rPr>
              <a:t> </a:t>
            </a:r>
            <a:r>
              <a:rPr lang="en-US" sz="2800" spc="-5" dirty="0">
                <a:solidFill>
                  <a:schemeClr val="tx1"/>
                </a:solidFill>
                <a:latin typeface="+mn-lt"/>
                <a:cs typeface="Caladea"/>
              </a:rPr>
              <a:t>repository  </a:t>
            </a:r>
          </a:p>
          <a:p>
            <a:pPr marL="12700" algn="l">
              <a:lnSpc>
                <a:spcPct val="150000"/>
              </a:lnSpc>
              <a:spcBef>
                <a:spcPts val="100"/>
              </a:spcBef>
              <a:buSzPct val="75000"/>
              <a:tabLst>
                <a:tab pos="469265" algn="l"/>
                <a:tab pos="469900" algn="l"/>
                <a:tab pos="4104640" algn="l"/>
                <a:tab pos="4778375" algn="l"/>
                <a:tab pos="5789295" algn="l"/>
              </a:tabLst>
            </a:pPr>
            <a:r>
              <a:rPr lang="en-US" sz="2800" spc="-5" dirty="0">
                <a:solidFill>
                  <a:schemeClr val="tx1"/>
                </a:solidFill>
                <a:latin typeface="+mn-lt"/>
                <a:cs typeface="Caladea"/>
              </a:rPr>
              <a:t>       git  clone    </a:t>
            </a:r>
            <a:r>
              <a:rPr lang="en-US" sz="2800" spc="15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a:t>
            </a:r>
            <a:r>
              <a:rPr lang="en-US" altLang="zh-CN" sz="2800" spc="15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**remote</a:t>
            </a:r>
            <a:r>
              <a:rPr lang="en-US" altLang="zh-CN" sz="2800" spc="150" dirty="0">
                <a:solidFill>
                  <a:schemeClr val="tx1"/>
                </a:solidFill>
                <a:latin typeface="Calibri" panose="020F0502020204030204" pitchFamily="34" charset="0"/>
                <a:cs typeface="Calibri" panose="020F0502020204030204" pitchFamily="34" charset="0"/>
              </a:rPr>
              <a:t> path**</a:t>
            </a:r>
            <a:endParaRPr 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20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762" y="3336797"/>
            <a:ext cx="469900" cy="462280"/>
          </a:xfrm>
          <a:custGeom>
            <a:avLst/>
            <a:gdLst/>
            <a:ahLst/>
            <a:cxnLst/>
            <a:rect l="l" t="t" r="r" b="b"/>
            <a:pathLst>
              <a:path w="469900" h="462279">
                <a:moveTo>
                  <a:pt x="0" y="76962"/>
                </a:moveTo>
                <a:lnTo>
                  <a:pt x="6047" y="46988"/>
                </a:lnTo>
                <a:lnTo>
                  <a:pt x="22540" y="22526"/>
                </a:lnTo>
                <a:lnTo>
                  <a:pt x="47004" y="6042"/>
                </a:lnTo>
                <a:lnTo>
                  <a:pt x="76962" y="0"/>
                </a:lnTo>
                <a:lnTo>
                  <a:pt x="392429" y="0"/>
                </a:lnTo>
                <a:lnTo>
                  <a:pt x="422387" y="6042"/>
                </a:lnTo>
                <a:lnTo>
                  <a:pt x="446851" y="22526"/>
                </a:lnTo>
                <a:lnTo>
                  <a:pt x="463344" y="46988"/>
                </a:lnTo>
                <a:lnTo>
                  <a:pt x="469391" y="76962"/>
                </a:lnTo>
                <a:lnTo>
                  <a:pt x="469391" y="384809"/>
                </a:lnTo>
                <a:lnTo>
                  <a:pt x="463344" y="414783"/>
                </a:lnTo>
                <a:lnTo>
                  <a:pt x="446851" y="439245"/>
                </a:lnTo>
                <a:lnTo>
                  <a:pt x="422387" y="455729"/>
                </a:lnTo>
                <a:lnTo>
                  <a:pt x="392429" y="461771"/>
                </a:lnTo>
                <a:lnTo>
                  <a:pt x="76962" y="461771"/>
                </a:lnTo>
                <a:lnTo>
                  <a:pt x="47004" y="455729"/>
                </a:lnTo>
                <a:lnTo>
                  <a:pt x="22540" y="439245"/>
                </a:lnTo>
                <a:lnTo>
                  <a:pt x="6047" y="414783"/>
                </a:lnTo>
                <a:lnTo>
                  <a:pt x="0" y="384809"/>
                </a:lnTo>
                <a:lnTo>
                  <a:pt x="0" y="76962"/>
                </a:lnTo>
                <a:close/>
              </a:path>
            </a:pathLst>
          </a:custGeom>
          <a:ln w="25908">
            <a:solidFill>
              <a:srgbClr val="585858"/>
            </a:solidFill>
          </a:ln>
        </p:spPr>
        <p:txBody>
          <a:bodyPr wrap="square" lIns="0" tIns="0" rIns="0" bIns="0" rtlCol="0"/>
          <a:lstStyle/>
          <a:p>
            <a:endParaRPr/>
          </a:p>
        </p:txBody>
      </p:sp>
      <p:sp>
        <p:nvSpPr>
          <p:cNvPr id="3" name="object 3"/>
          <p:cNvSpPr txBox="1">
            <a:spLocks noGrp="1"/>
          </p:cNvSpPr>
          <p:nvPr>
            <p:ph type="title"/>
          </p:nvPr>
        </p:nvSpPr>
        <p:spPr>
          <a:xfrm>
            <a:off x="762762" y="360401"/>
            <a:ext cx="7984490" cy="696595"/>
          </a:xfrm>
          <a:prstGeom prst="rect">
            <a:avLst/>
          </a:prstGeom>
        </p:spPr>
        <p:txBody>
          <a:bodyPr vert="horz" wrap="square" lIns="0" tIns="12700" rIns="0" bIns="0" rtlCol="0">
            <a:spAutoFit/>
          </a:bodyPr>
          <a:lstStyle/>
          <a:p>
            <a:pPr marL="12700">
              <a:lnSpc>
                <a:spcPct val="100000"/>
              </a:lnSpc>
              <a:spcBef>
                <a:spcPts val="100"/>
              </a:spcBef>
            </a:pPr>
            <a:r>
              <a:rPr lang="en-US" spc="-5" dirty="0"/>
              <a:t>Staging Area: git add</a:t>
            </a:r>
            <a:endParaRPr spc="-10" dirty="0"/>
          </a:p>
        </p:txBody>
      </p:sp>
      <p:grpSp>
        <p:nvGrpSpPr>
          <p:cNvPr id="4" name="object 4"/>
          <p:cNvGrpSpPr/>
          <p:nvPr/>
        </p:nvGrpSpPr>
        <p:grpSpPr>
          <a:xfrm>
            <a:off x="1490472" y="1818132"/>
            <a:ext cx="1724025" cy="817244"/>
            <a:chOff x="1490472" y="1818132"/>
            <a:chExt cx="1724025" cy="817244"/>
          </a:xfrm>
        </p:grpSpPr>
        <p:sp>
          <p:nvSpPr>
            <p:cNvPr id="5" name="object 5"/>
            <p:cNvSpPr/>
            <p:nvPr/>
          </p:nvSpPr>
          <p:spPr>
            <a:xfrm>
              <a:off x="1504950" y="1832610"/>
              <a:ext cx="1694814" cy="788035"/>
            </a:xfrm>
            <a:custGeom>
              <a:avLst/>
              <a:gdLst/>
              <a:ahLst/>
              <a:cxnLst/>
              <a:rect l="l" t="t" r="r" b="b"/>
              <a:pathLst>
                <a:path w="1694814" h="788035">
                  <a:moveTo>
                    <a:pt x="1563370" y="0"/>
                  </a:moveTo>
                  <a:lnTo>
                    <a:pt x="131318" y="0"/>
                  </a:lnTo>
                  <a:lnTo>
                    <a:pt x="80206" y="10320"/>
                  </a:lnTo>
                  <a:lnTo>
                    <a:pt x="38465" y="38465"/>
                  </a:lnTo>
                  <a:lnTo>
                    <a:pt x="10320" y="80206"/>
                  </a:lnTo>
                  <a:lnTo>
                    <a:pt x="0" y="131317"/>
                  </a:lnTo>
                  <a:lnTo>
                    <a:pt x="0" y="656589"/>
                  </a:lnTo>
                  <a:lnTo>
                    <a:pt x="10320" y="707701"/>
                  </a:lnTo>
                  <a:lnTo>
                    <a:pt x="38465" y="749442"/>
                  </a:lnTo>
                  <a:lnTo>
                    <a:pt x="80206" y="777587"/>
                  </a:lnTo>
                  <a:lnTo>
                    <a:pt x="131318" y="787907"/>
                  </a:lnTo>
                  <a:lnTo>
                    <a:pt x="1563370" y="787907"/>
                  </a:lnTo>
                  <a:lnTo>
                    <a:pt x="1614481" y="777587"/>
                  </a:lnTo>
                  <a:lnTo>
                    <a:pt x="1656222" y="749442"/>
                  </a:lnTo>
                  <a:lnTo>
                    <a:pt x="1684367" y="707701"/>
                  </a:lnTo>
                  <a:lnTo>
                    <a:pt x="1694688" y="656589"/>
                  </a:lnTo>
                  <a:lnTo>
                    <a:pt x="1694688" y="131317"/>
                  </a:lnTo>
                  <a:lnTo>
                    <a:pt x="1684367" y="80206"/>
                  </a:lnTo>
                  <a:lnTo>
                    <a:pt x="1656222" y="38465"/>
                  </a:lnTo>
                  <a:lnTo>
                    <a:pt x="1614481" y="10320"/>
                  </a:lnTo>
                  <a:lnTo>
                    <a:pt x="1563370" y="0"/>
                  </a:lnTo>
                  <a:close/>
                </a:path>
              </a:pathLst>
            </a:custGeom>
            <a:solidFill>
              <a:srgbClr val="ECDFD5"/>
            </a:solidFill>
          </p:spPr>
          <p:txBody>
            <a:bodyPr wrap="square" lIns="0" tIns="0" rIns="0" bIns="0" rtlCol="0"/>
            <a:lstStyle/>
            <a:p>
              <a:endParaRPr/>
            </a:p>
          </p:txBody>
        </p:sp>
        <p:sp>
          <p:nvSpPr>
            <p:cNvPr id="6" name="object 6"/>
            <p:cNvSpPr/>
            <p:nvPr/>
          </p:nvSpPr>
          <p:spPr>
            <a:xfrm>
              <a:off x="1504950" y="1832610"/>
              <a:ext cx="1694814" cy="788035"/>
            </a:xfrm>
            <a:custGeom>
              <a:avLst/>
              <a:gdLst/>
              <a:ahLst/>
              <a:cxnLst/>
              <a:rect l="l" t="t" r="r" b="b"/>
              <a:pathLst>
                <a:path w="1694814" h="788035">
                  <a:moveTo>
                    <a:pt x="0" y="131317"/>
                  </a:moveTo>
                  <a:lnTo>
                    <a:pt x="10320" y="80206"/>
                  </a:lnTo>
                  <a:lnTo>
                    <a:pt x="38465" y="38465"/>
                  </a:lnTo>
                  <a:lnTo>
                    <a:pt x="80206" y="10320"/>
                  </a:lnTo>
                  <a:lnTo>
                    <a:pt x="131318" y="0"/>
                  </a:lnTo>
                  <a:lnTo>
                    <a:pt x="1563370" y="0"/>
                  </a:lnTo>
                  <a:lnTo>
                    <a:pt x="1614481" y="10320"/>
                  </a:lnTo>
                  <a:lnTo>
                    <a:pt x="1656222" y="38465"/>
                  </a:lnTo>
                  <a:lnTo>
                    <a:pt x="1684367" y="80206"/>
                  </a:lnTo>
                  <a:lnTo>
                    <a:pt x="1694688" y="131317"/>
                  </a:lnTo>
                  <a:lnTo>
                    <a:pt x="1694688" y="656589"/>
                  </a:lnTo>
                  <a:lnTo>
                    <a:pt x="1684367" y="707701"/>
                  </a:lnTo>
                  <a:lnTo>
                    <a:pt x="1656222" y="749442"/>
                  </a:lnTo>
                  <a:lnTo>
                    <a:pt x="1614481" y="777587"/>
                  </a:lnTo>
                  <a:lnTo>
                    <a:pt x="1563370" y="787907"/>
                  </a:lnTo>
                  <a:lnTo>
                    <a:pt x="131318" y="787907"/>
                  </a:lnTo>
                  <a:lnTo>
                    <a:pt x="80206" y="777587"/>
                  </a:lnTo>
                  <a:lnTo>
                    <a:pt x="38465" y="749442"/>
                  </a:lnTo>
                  <a:lnTo>
                    <a:pt x="10320" y="707701"/>
                  </a:lnTo>
                  <a:lnTo>
                    <a:pt x="0" y="656589"/>
                  </a:lnTo>
                  <a:lnTo>
                    <a:pt x="0" y="131317"/>
                  </a:lnTo>
                  <a:close/>
                </a:path>
              </a:pathLst>
            </a:custGeom>
            <a:ln w="28956">
              <a:solidFill>
                <a:srgbClr val="990000"/>
              </a:solidFill>
            </a:ln>
          </p:spPr>
          <p:txBody>
            <a:bodyPr wrap="square" lIns="0" tIns="0" rIns="0" bIns="0" rtlCol="0"/>
            <a:lstStyle/>
            <a:p>
              <a:endParaRPr/>
            </a:p>
          </p:txBody>
        </p:sp>
      </p:grpSp>
      <p:sp>
        <p:nvSpPr>
          <p:cNvPr id="7" name="object 7"/>
          <p:cNvSpPr/>
          <p:nvPr/>
        </p:nvSpPr>
        <p:spPr>
          <a:xfrm>
            <a:off x="5066538" y="1832610"/>
            <a:ext cx="1696720" cy="788035"/>
          </a:xfrm>
          <a:custGeom>
            <a:avLst/>
            <a:gdLst/>
            <a:ahLst/>
            <a:cxnLst/>
            <a:rect l="l" t="t" r="r" b="b"/>
            <a:pathLst>
              <a:path w="1696720" h="788035">
                <a:moveTo>
                  <a:pt x="0" y="131317"/>
                </a:moveTo>
                <a:lnTo>
                  <a:pt x="10320" y="80206"/>
                </a:lnTo>
                <a:lnTo>
                  <a:pt x="38465" y="38465"/>
                </a:lnTo>
                <a:lnTo>
                  <a:pt x="80206" y="10320"/>
                </a:lnTo>
                <a:lnTo>
                  <a:pt x="131317" y="0"/>
                </a:lnTo>
                <a:lnTo>
                  <a:pt x="1564893" y="0"/>
                </a:lnTo>
                <a:lnTo>
                  <a:pt x="1616005" y="10320"/>
                </a:lnTo>
                <a:lnTo>
                  <a:pt x="1657746" y="38465"/>
                </a:lnTo>
                <a:lnTo>
                  <a:pt x="1685891" y="80206"/>
                </a:lnTo>
                <a:lnTo>
                  <a:pt x="1696212" y="131317"/>
                </a:lnTo>
                <a:lnTo>
                  <a:pt x="1696212" y="656589"/>
                </a:lnTo>
                <a:lnTo>
                  <a:pt x="1685891" y="707701"/>
                </a:lnTo>
                <a:lnTo>
                  <a:pt x="1657746" y="749442"/>
                </a:lnTo>
                <a:lnTo>
                  <a:pt x="1616005" y="777587"/>
                </a:lnTo>
                <a:lnTo>
                  <a:pt x="1564893" y="787907"/>
                </a:lnTo>
                <a:lnTo>
                  <a:pt x="131317" y="787907"/>
                </a:lnTo>
                <a:lnTo>
                  <a:pt x="80206" y="777587"/>
                </a:lnTo>
                <a:lnTo>
                  <a:pt x="38465" y="749442"/>
                </a:lnTo>
                <a:lnTo>
                  <a:pt x="10320" y="707701"/>
                </a:lnTo>
                <a:lnTo>
                  <a:pt x="0" y="656589"/>
                </a:lnTo>
                <a:lnTo>
                  <a:pt x="0" y="131317"/>
                </a:lnTo>
                <a:close/>
              </a:path>
            </a:pathLst>
          </a:custGeom>
          <a:ln w="25908">
            <a:solidFill>
              <a:srgbClr val="006FC0"/>
            </a:solidFill>
          </a:ln>
        </p:spPr>
        <p:txBody>
          <a:bodyPr wrap="square" lIns="0" tIns="0" rIns="0" bIns="0" rtlCol="0"/>
          <a:lstStyle/>
          <a:p>
            <a:endParaRPr/>
          </a:p>
        </p:txBody>
      </p:sp>
      <p:sp>
        <p:nvSpPr>
          <p:cNvPr id="8" name="object 8"/>
          <p:cNvSpPr/>
          <p:nvPr/>
        </p:nvSpPr>
        <p:spPr>
          <a:xfrm>
            <a:off x="8614409" y="1832610"/>
            <a:ext cx="1696720" cy="788035"/>
          </a:xfrm>
          <a:custGeom>
            <a:avLst/>
            <a:gdLst/>
            <a:ahLst/>
            <a:cxnLst/>
            <a:rect l="l" t="t" r="r" b="b"/>
            <a:pathLst>
              <a:path w="1696720" h="788035">
                <a:moveTo>
                  <a:pt x="0" y="131317"/>
                </a:moveTo>
                <a:lnTo>
                  <a:pt x="10320" y="80206"/>
                </a:lnTo>
                <a:lnTo>
                  <a:pt x="38465" y="38465"/>
                </a:lnTo>
                <a:lnTo>
                  <a:pt x="80206" y="10320"/>
                </a:lnTo>
                <a:lnTo>
                  <a:pt x="131318" y="0"/>
                </a:lnTo>
                <a:lnTo>
                  <a:pt x="1564894" y="0"/>
                </a:lnTo>
                <a:lnTo>
                  <a:pt x="1616005" y="10320"/>
                </a:lnTo>
                <a:lnTo>
                  <a:pt x="1657746" y="38465"/>
                </a:lnTo>
                <a:lnTo>
                  <a:pt x="1685891" y="80206"/>
                </a:lnTo>
                <a:lnTo>
                  <a:pt x="1696212" y="131317"/>
                </a:lnTo>
                <a:lnTo>
                  <a:pt x="1696212" y="656589"/>
                </a:lnTo>
                <a:lnTo>
                  <a:pt x="1685891" y="707701"/>
                </a:lnTo>
                <a:lnTo>
                  <a:pt x="1657746" y="749442"/>
                </a:lnTo>
                <a:lnTo>
                  <a:pt x="1616005" y="777587"/>
                </a:lnTo>
                <a:lnTo>
                  <a:pt x="1564894" y="787907"/>
                </a:lnTo>
                <a:lnTo>
                  <a:pt x="131318" y="787907"/>
                </a:lnTo>
                <a:lnTo>
                  <a:pt x="80206" y="777587"/>
                </a:lnTo>
                <a:lnTo>
                  <a:pt x="38465" y="749442"/>
                </a:lnTo>
                <a:lnTo>
                  <a:pt x="10320" y="707701"/>
                </a:lnTo>
                <a:lnTo>
                  <a:pt x="0" y="656589"/>
                </a:lnTo>
                <a:lnTo>
                  <a:pt x="0" y="131317"/>
                </a:lnTo>
                <a:close/>
              </a:path>
            </a:pathLst>
          </a:custGeom>
          <a:ln w="25908">
            <a:solidFill>
              <a:srgbClr val="000000"/>
            </a:solidFill>
          </a:ln>
        </p:spPr>
        <p:txBody>
          <a:bodyPr wrap="square" lIns="0" tIns="0" rIns="0" bIns="0" rtlCol="0"/>
          <a:lstStyle/>
          <a:p>
            <a:endParaRPr/>
          </a:p>
        </p:txBody>
      </p:sp>
      <p:sp>
        <p:nvSpPr>
          <p:cNvPr id="9" name="object 9"/>
          <p:cNvSpPr txBox="1"/>
          <p:nvPr/>
        </p:nvSpPr>
        <p:spPr>
          <a:xfrm>
            <a:off x="1891028" y="1895297"/>
            <a:ext cx="1080771" cy="629018"/>
          </a:xfrm>
          <a:prstGeom prst="rect">
            <a:avLst/>
          </a:prstGeom>
        </p:spPr>
        <p:txBody>
          <a:bodyPr vert="horz" wrap="square" lIns="0" tIns="13335" rIns="0" bIns="0" rtlCol="0">
            <a:spAutoFit/>
          </a:bodyPr>
          <a:lstStyle/>
          <a:p>
            <a:pPr marL="12700">
              <a:lnSpc>
                <a:spcPct val="100000"/>
              </a:lnSpc>
              <a:spcBef>
                <a:spcPts val="105"/>
              </a:spcBef>
            </a:pPr>
            <a:r>
              <a:rPr lang="en-US" sz="2000" dirty="0">
                <a:latin typeface="Arial"/>
                <a:cs typeface="Arial"/>
              </a:rPr>
              <a:t>W</a:t>
            </a:r>
            <a:r>
              <a:rPr sz="2000" dirty="0">
                <a:latin typeface="Arial"/>
                <a:cs typeface="Arial"/>
              </a:rPr>
              <a:t>o</a:t>
            </a:r>
            <a:r>
              <a:rPr sz="2000" spc="5" dirty="0">
                <a:latin typeface="Arial"/>
                <a:cs typeface="Arial"/>
              </a:rPr>
              <a:t>r</a:t>
            </a:r>
            <a:r>
              <a:rPr sz="2000" dirty="0">
                <a:latin typeface="Arial"/>
                <a:cs typeface="Arial"/>
              </a:rPr>
              <a:t>king</a:t>
            </a:r>
          </a:p>
          <a:p>
            <a:pPr marL="111125">
              <a:lnSpc>
                <a:spcPct val="100000"/>
              </a:lnSpc>
              <a:spcBef>
                <a:spcPts val="5"/>
              </a:spcBef>
            </a:pPr>
            <a:r>
              <a:rPr lang="en-US" sz="2000" dirty="0">
                <a:latin typeface="Arial"/>
                <a:cs typeface="Arial"/>
              </a:rPr>
              <a:t>S</a:t>
            </a:r>
            <a:r>
              <a:rPr sz="2000" dirty="0">
                <a:latin typeface="Arial"/>
                <a:cs typeface="Arial"/>
              </a:rPr>
              <a:t>pace</a:t>
            </a:r>
          </a:p>
        </p:txBody>
      </p:sp>
      <p:sp>
        <p:nvSpPr>
          <p:cNvPr id="10" name="object 10"/>
          <p:cNvSpPr txBox="1"/>
          <p:nvPr/>
        </p:nvSpPr>
        <p:spPr>
          <a:xfrm>
            <a:off x="5204078" y="2053128"/>
            <a:ext cx="1559180" cy="321242"/>
          </a:xfrm>
          <a:prstGeom prst="rect">
            <a:avLst/>
          </a:prstGeom>
        </p:spPr>
        <p:txBody>
          <a:bodyPr vert="horz" wrap="square" lIns="0" tIns="13335" rIns="0" bIns="0" rtlCol="0">
            <a:spAutoFit/>
          </a:bodyPr>
          <a:lstStyle/>
          <a:p>
            <a:pPr marL="253365" marR="5080" indent="-241300">
              <a:lnSpc>
                <a:spcPct val="100000"/>
              </a:lnSpc>
              <a:spcBef>
                <a:spcPts val="105"/>
              </a:spcBef>
            </a:pPr>
            <a:r>
              <a:rPr lang="en-US" sz="2000" dirty="0">
                <a:latin typeface="Arial"/>
                <a:cs typeface="Arial"/>
              </a:rPr>
              <a:t>S</a:t>
            </a:r>
            <a:r>
              <a:rPr sz="2000" dirty="0">
                <a:latin typeface="Arial"/>
                <a:cs typeface="Arial"/>
              </a:rPr>
              <a:t>taging</a:t>
            </a:r>
            <a:r>
              <a:rPr lang="en-US" sz="2000" spc="-105" dirty="0">
                <a:latin typeface="Arial"/>
                <a:cs typeface="Arial"/>
              </a:rPr>
              <a:t> A</a:t>
            </a:r>
            <a:r>
              <a:rPr sz="2000" dirty="0">
                <a:latin typeface="Arial"/>
                <a:cs typeface="Arial"/>
              </a:rPr>
              <a:t>rea</a:t>
            </a:r>
          </a:p>
        </p:txBody>
      </p:sp>
      <p:sp>
        <p:nvSpPr>
          <p:cNvPr id="11" name="object 11"/>
          <p:cNvSpPr txBox="1"/>
          <p:nvPr/>
        </p:nvSpPr>
        <p:spPr>
          <a:xfrm>
            <a:off x="8592638" y="1747494"/>
            <a:ext cx="1621918" cy="641842"/>
          </a:xfrm>
          <a:prstGeom prst="rect">
            <a:avLst/>
          </a:prstGeom>
        </p:spPr>
        <p:txBody>
          <a:bodyPr vert="horz" wrap="square" lIns="0" tIns="13335" rIns="0" bIns="0" rtlCol="0">
            <a:spAutoFit/>
          </a:bodyPr>
          <a:lstStyle/>
          <a:p>
            <a:pPr marL="12700" marR="5080" indent="297180">
              <a:spcBef>
                <a:spcPts val="105"/>
              </a:spcBef>
            </a:pPr>
            <a:endParaRPr lang="en-US" sz="2000" dirty="0">
              <a:latin typeface="Arial"/>
              <a:cs typeface="Arial"/>
            </a:endParaRPr>
          </a:p>
          <a:p>
            <a:pPr marL="12700" marR="5080" indent="297180">
              <a:spcBef>
                <a:spcPts val="105"/>
              </a:spcBef>
            </a:pPr>
            <a:r>
              <a:rPr lang="en-US" sz="2000" dirty="0">
                <a:latin typeface="Arial"/>
                <a:cs typeface="Arial"/>
              </a:rPr>
              <a:t>Repository</a:t>
            </a:r>
            <a:endParaRPr sz="2000" dirty="0">
              <a:latin typeface="Arial"/>
              <a:cs typeface="Arial"/>
            </a:endParaRPr>
          </a:p>
        </p:txBody>
      </p:sp>
      <p:sp>
        <p:nvSpPr>
          <p:cNvPr id="12" name="object 12"/>
          <p:cNvSpPr/>
          <p:nvPr/>
        </p:nvSpPr>
        <p:spPr>
          <a:xfrm>
            <a:off x="3569970" y="2189607"/>
            <a:ext cx="1134745" cy="76200"/>
          </a:xfrm>
          <a:custGeom>
            <a:avLst/>
            <a:gdLst/>
            <a:ahLst/>
            <a:cxnLst/>
            <a:rect l="l" t="t" r="r" b="b"/>
            <a:pathLst>
              <a:path w="1134745" h="76200">
                <a:moveTo>
                  <a:pt x="1058592" y="47983"/>
                </a:moveTo>
                <a:lnTo>
                  <a:pt x="1058544" y="76200"/>
                </a:lnTo>
                <a:lnTo>
                  <a:pt x="1115121" y="48005"/>
                </a:lnTo>
                <a:lnTo>
                  <a:pt x="1071244" y="48005"/>
                </a:lnTo>
                <a:lnTo>
                  <a:pt x="1058592" y="47983"/>
                </a:lnTo>
                <a:close/>
              </a:path>
              <a:path w="1134745" h="76200">
                <a:moveTo>
                  <a:pt x="1058671" y="0"/>
                </a:moveTo>
                <a:lnTo>
                  <a:pt x="1058592" y="47983"/>
                </a:lnTo>
                <a:lnTo>
                  <a:pt x="1071244" y="48005"/>
                </a:lnTo>
                <a:lnTo>
                  <a:pt x="1071244" y="28193"/>
                </a:lnTo>
                <a:lnTo>
                  <a:pt x="1114734" y="28171"/>
                </a:lnTo>
                <a:lnTo>
                  <a:pt x="1058671" y="0"/>
                </a:lnTo>
                <a:close/>
              </a:path>
              <a:path w="1134745" h="76200">
                <a:moveTo>
                  <a:pt x="1114734" y="28171"/>
                </a:moveTo>
                <a:lnTo>
                  <a:pt x="1058625" y="28171"/>
                </a:lnTo>
                <a:lnTo>
                  <a:pt x="1071244" y="28193"/>
                </a:lnTo>
                <a:lnTo>
                  <a:pt x="1071244" y="48005"/>
                </a:lnTo>
                <a:lnTo>
                  <a:pt x="1115121" y="48005"/>
                </a:lnTo>
                <a:lnTo>
                  <a:pt x="1134744" y="38226"/>
                </a:lnTo>
                <a:lnTo>
                  <a:pt x="1114734" y="28171"/>
                </a:lnTo>
                <a:close/>
              </a:path>
              <a:path w="1134745" h="76200">
                <a:moveTo>
                  <a:pt x="0" y="26288"/>
                </a:moveTo>
                <a:lnTo>
                  <a:pt x="0" y="46100"/>
                </a:lnTo>
                <a:lnTo>
                  <a:pt x="1058592" y="47983"/>
                </a:lnTo>
                <a:lnTo>
                  <a:pt x="1058625" y="28171"/>
                </a:lnTo>
                <a:lnTo>
                  <a:pt x="0" y="26288"/>
                </a:lnTo>
                <a:close/>
              </a:path>
            </a:pathLst>
          </a:custGeom>
          <a:solidFill>
            <a:srgbClr val="000000"/>
          </a:solidFill>
        </p:spPr>
        <p:txBody>
          <a:bodyPr wrap="square" lIns="0" tIns="0" rIns="0" bIns="0" rtlCol="0"/>
          <a:lstStyle/>
          <a:p>
            <a:endParaRPr/>
          </a:p>
        </p:txBody>
      </p:sp>
      <p:sp>
        <p:nvSpPr>
          <p:cNvPr id="13" name="object 13"/>
          <p:cNvSpPr/>
          <p:nvPr/>
        </p:nvSpPr>
        <p:spPr>
          <a:xfrm>
            <a:off x="7262621" y="2188082"/>
            <a:ext cx="1134745" cy="76200"/>
          </a:xfrm>
          <a:custGeom>
            <a:avLst/>
            <a:gdLst/>
            <a:ahLst/>
            <a:cxnLst/>
            <a:rect l="l" t="t" r="r" b="b"/>
            <a:pathLst>
              <a:path w="1134745" h="76200">
                <a:moveTo>
                  <a:pt x="1058592" y="47983"/>
                </a:moveTo>
                <a:lnTo>
                  <a:pt x="1058545" y="76200"/>
                </a:lnTo>
                <a:lnTo>
                  <a:pt x="1115121" y="48005"/>
                </a:lnTo>
                <a:lnTo>
                  <a:pt x="1071245" y="48005"/>
                </a:lnTo>
                <a:lnTo>
                  <a:pt x="1058592" y="47983"/>
                </a:lnTo>
                <a:close/>
              </a:path>
              <a:path w="1134745" h="76200">
                <a:moveTo>
                  <a:pt x="1058672" y="0"/>
                </a:moveTo>
                <a:lnTo>
                  <a:pt x="1058592" y="47983"/>
                </a:lnTo>
                <a:lnTo>
                  <a:pt x="1071245" y="48005"/>
                </a:lnTo>
                <a:lnTo>
                  <a:pt x="1071245" y="28193"/>
                </a:lnTo>
                <a:lnTo>
                  <a:pt x="1114734" y="28171"/>
                </a:lnTo>
                <a:lnTo>
                  <a:pt x="1058672" y="0"/>
                </a:lnTo>
                <a:close/>
              </a:path>
              <a:path w="1134745" h="76200">
                <a:moveTo>
                  <a:pt x="1114734" y="28171"/>
                </a:moveTo>
                <a:lnTo>
                  <a:pt x="1058625" y="28171"/>
                </a:lnTo>
                <a:lnTo>
                  <a:pt x="1071245" y="28193"/>
                </a:lnTo>
                <a:lnTo>
                  <a:pt x="1071245" y="48005"/>
                </a:lnTo>
                <a:lnTo>
                  <a:pt x="1115121" y="48005"/>
                </a:lnTo>
                <a:lnTo>
                  <a:pt x="1134745" y="38226"/>
                </a:lnTo>
                <a:lnTo>
                  <a:pt x="1114734" y="28171"/>
                </a:lnTo>
                <a:close/>
              </a:path>
              <a:path w="1134745" h="76200">
                <a:moveTo>
                  <a:pt x="0" y="26288"/>
                </a:moveTo>
                <a:lnTo>
                  <a:pt x="0" y="46100"/>
                </a:lnTo>
                <a:lnTo>
                  <a:pt x="1058592" y="47983"/>
                </a:lnTo>
                <a:lnTo>
                  <a:pt x="1058625" y="28171"/>
                </a:lnTo>
                <a:lnTo>
                  <a:pt x="0" y="26288"/>
                </a:lnTo>
                <a:close/>
              </a:path>
            </a:pathLst>
          </a:custGeom>
          <a:solidFill>
            <a:srgbClr val="000000"/>
          </a:solidFill>
        </p:spPr>
        <p:txBody>
          <a:bodyPr wrap="square" lIns="0" tIns="0" rIns="0" bIns="0" rtlCol="0"/>
          <a:lstStyle/>
          <a:p>
            <a:endParaRPr/>
          </a:p>
        </p:txBody>
      </p:sp>
      <p:graphicFrame>
        <p:nvGraphicFramePr>
          <p:cNvPr id="14" name="object 14"/>
          <p:cNvGraphicFramePr>
            <a:graphicFrameLocks noGrp="1"/>
          </p:cNvGraphicFramePr>
          <p:nvPr>
            <p:extLst>
              <p:ext uri="{D42A27DB-BD31-4B8C-83A1-F6EECF244321}">
                <p14:modId xmlns:p14="http://schemas.microsoft.com/office/powerpoint/2010/main" val="3123208298"/>
              </p:ext>
            </p:extLst>
          </p:nvPr>
        </p:nvGraphicFramePr>
        <p:xfrm>
          <a:off x="1635251" y="3444313"/>
          <a:ext cx="4947919" cy="794003"/>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gridCol w="563119">
                  <a:extLst>
                    <a:ext uri="{9D8B030D-6E8A-4147-A177-3AD203B41FA5}">
                      <a16:colId xmlns:a16="http://schemas.microsoft.com/office/drawing/2014/main" val="20001"/>
                    </a:ext>
                  </a:extLst>
                </a:gridCol>
                <a:gridCol w="1121536">
                  <a:extLst>
                    <a:ext uri="{9D8B030D-6E8A-4147-A177-3AD203B41FA5}">
                      <a16:colId xmlns:a16="http://schemas.microsoft.com/office/drawing/2014/main" val="20002"/>
                    </a:ext>
                  </a:extLst>
                </a:gridCol>
                <a:gridCol w="1178560">
                  <a:extLst>
                    <a:ext uri="{9D8B030D-6E8A-4147-A177-3AD203B41FA5}">
                      <a16:colId xmlns:a16="http://schemas.microsoft.com/office/drawing/2014/main" val="20003"/>
                    </a:ext>
                  </a:extLst>
                </a:gridCol>
                <a:gridCol w="1010285">
                  <a:extLst>
                    <a:ext uri="{9D8B030D-6E8A-4147-A177-3AD203B41FA5}">
                      <a16:colId xmlns:a16="http://schemas.microsoft.com/office/drawing/2014/main" val="20004"/>
                    </a:ext>
                  </a:extLst>
                </a:gridCol>
                <a:gridCol w="453389">
                  <a:extLst>
                    <a:ext uri="{9D8B030D-6E8A-4147-A177-3AD203B41FA5}">
                      <a16:colId xmlns:a16="http://schemas.microsoft.com/office/drawing/2014/main" val="20005"/>
                    </a:ext>
                  </a:extLst>
                </a:gridCol>
              </a:tblGrid>
              <a:tr h="397002">
                <a:tc>
                  <a:txBody>
                    <a:bodyPr/>
                    <a:lstStyle/>
                    <a:p>
                      <a:pPr marR="38735" algn="ctr">
                        <a:lnSpc>
                          <a:spcPts val="2260"/>
                        </a:lnSpc>
                      </a:pPr>
                      <a:r>
                        <a:rPr sz="2400" spc="470" dirty="0">
                          <a:latin typeface="Arial"/>
                          <a:cs typeface="Arial"/>
                        </a:rPr>
                        <a:t>git</a:t>
                      </a:r>
                      <a:endParaRPr sz="2400">
                        <a:latin typeface="Arial"/>
                        <a:cs typeface="Arial"/>
                      </a:endParaRPr>
                    </a:p>
                  </a:txBody>
                  <a:tcPr marL="0" marR="0" marT="0" marB="0"/>
                </a:tc>
                <a:tc>
                  <a:txBody>
                    <a:bodyPr/>
                    <a:lstStyle/>
                    <a:p>
                      <a:pPr marL="3175" algn="ctr">
                        <a:lnSpc>
                          <a:spcPts val="2260"/>
                        </a:lnSpc>
                      </a:pPr>
                      <a:r>
                        <a:rPr sz="2400" spc="-15" dirty="0">
                          <a:latin typeface="Arial"/>
                          <a:cs typeface="Arial"/>
                        </a:rPr>
                        <a:t>add</a:t>
                      </a:r>
                      <a:endParaRPr sz="2400" dirty="0">
                        <a:latin typeface="Arial"/>
                        <a:cs typeface="Arial"/>
                      </a:endParaRPr>
                    </a:p>
                  </a:txBody>
                  <a:tcPr marL="0" marR="0" marT="0" marB="0"/>
                </a:tc>
                <a:tc>
                  <a:txBody>
                    <a:bodyPr/>
                    <a:lstStyle/>
                    <a:p>
                      <a:pPr marL="86360">
                        <a:lnSpc>
                          <a:spcPts val="2260"/>
                        </a:lnSpc>
                      </a:pPr>
                      <a:r>
                        <a:rPr sz="2400" i="1" spc="440" dirty="0">
                          <a:latin typeface="Arial"/>
                          <a:cs typeface="Arial"/>
                        </a:rPr>
                        <a:t>file1</a:t>
                      </a:r>
                      <a:endParaRPr sz="2400" dirty="0">
                        <a:latin typeface="Arial"/>
                        <a:cs typeface="Arial"/>
                      </a:endParaRPr>
                    </a:p>
                  </a:txBody>
                  <a:tcPr marL="0" marR="0" marT="0" marB="0"/>
                </a:tc>
                <a:tc>
                  <a:txBody>
                    <a:bodyPr/>
                    <a:lstStyle/>
                    <a:p>
                      <a:pPr marL="83820">
                        <a:lnSpc>
                          <a:spcPts val="2260"/>
                        </a:lnSpc>
                      </a:pPr>
                      <a:endParaRPr sz="2400" dirty="0">
                        <a:latin typeface="Arial"/>
                        <a:cs typeface="Arial"/>
                      </a:endParaRPr>
                    </a:p>
                  </a:txBody>
                  <a:tcPr marL="0" marR="0" marT="0" marB="0"/>
                </a:tc>
                <a:tc>
                  <a:txBody>
                    <a:bodyPr/>
                    <a:lstStyle/>
                    <a:p>
                      <a:pPr marL="83820">
                        <a:lnSpc>
                          <a:spcPts val="2260"/>
                        </a:lnSpc>
                      </a:pPr>
                      <a:endParaRPr sz="2400">
                        <a:latin typeface="Arial"/>
                        <a:cs typeface="Arial"/>
                      </a:endParaRPr>
                    </a:p>
                  </a:txBody>
                  <a:tcPr marL="0" marR="0" marT="0" marB="0"/>
                </a:tc>
                <a:tc>
                  <a:txBody>
                    <a:bodyPr/>
                    <a:lstStyle/>
                    <a:p>
                      <a:pPr marL="85725">
                        <a:lnSpc>
                          <a:spcPts val="2260"/>
                        </a:lnSpc>
                      </a:pPr>
                      <a:endParaRPr sz="2400" dirty="0">
                        <a:latin typeface="Courier New"/>
                        <a:cs typeface="Courier New"/>
                      </a:endParaRPr>
                    </a:p>
                  </a:txBody>
                  <a:tcPr marL="0" marR="0" marT="0" marB="0"/>
                </a:tc>
                <a:extLst>
                  <a:ext uri="{0D108BD9-81ED-4DB2-BD59-A6C34878D82A}">
                    <a16:rowId xmlns:a16="http://schemas.microsoft.com/office/drawing/2014/main" val="10000"/>
                  </a:ext>
                </a:extLst>
              </a:tr>
              <a:tr h="397001">
                <a:tc>
                  <a:txBody>
                    <a:bodyPr/>
                    <a:lstStyle/>
                    <a:p>
                      <a:pPr marR="46990" algn="ctr">
                        <a:lnSpc>
                          <a:spcPct val="100000"/>
                        </a:lnSpc>
                        <a:spcBef>
                          <a:spcPts val="105"/>
                        </a:spcBef>
                      </a:pPr>
                      <a:r>
                        <a:rPr sz="2400" spc="470" dirty="0">
                          <a:latin typeface="Arial"/>
                          <a:cs typeface="Arial"/>
                        </a:rPr>
                        <a:t>git</a:t>
                      </a:r>
                      <a:endParaRPr sz="2400">
                        <a:latin typeface="Arial"/>
                        <a:cs typeface="Arial"/>
                      </a:endParaRPr>
                    </a:p>
                  </a:txBody>
                  <a:tcPr marL="0" marR="0" marT="13335" marB="0"/>
                </a:tc>
                <a:tc>
                  <a:txBody>
                    <a:bodyPr/>
                    <a:lstStyle/>
                    <a:p>
                      <a:pPr algn="ctr">
                        <a:lnSpc>
                          <a:spcPct val="100000"/>
                        </a:lnSpc>
                        <a:spcBef>
                          <a:spcPts val="105"/>
                        </a:spcBef>
                      </a:pPr>
                      <a:r>
                        <a:rPr sz="2400" spc="-15" dirty="0">
                          <a:latin typeface="Arial"/>
                          <a:cs typeface="Arial"/>
                        </a:rPr>
                        <a:t>add</a:t>
                      </a:r>
                      <a:endParaRPr sz="2400">
                        <a:latin typeface="Arial"/>
                        <a:cs typeface="Arial"/>
                      </a:endParaRPr>
                    </a:p>
                  </a:txBody>
                  <a:tcPr marL="0" marR="0" marT="13335" marB="0"/>
                </a:tc>
                <a:tc>
                  <a:txBody>
                    <a:bodyPr/>
                    <a:lstStyle/>
                    <a:p>
                      <a:pPr marL="82550">
                        <a:lnSpc>
                          <a:spcPct val="100000"/>
                        </a:lnSpc>
                        <a:spcBef>
                          <a:spcPts val="105"/>
                        </a:spcBef>
                      </a:pPr>
                      <a:r>
                        <a:rPr sz="2400" i="1" dirty="0">
                          <a:latin typeface="Arial"/>
                          <a:cs typeface="Arial"/>
                        </a:rPr>
                        <a:t>.</a:t>
                      </a:r>
                      <a:endParaRPr sz="2400" dirty="0">
                        <a:latin typeface="Arial"/>
                        <a:cs typeface="Arial"/>
                      </a:endParaRPr>
                    </a:p>
                  </a:txBody>
                  <a:tcPr marL="0" marR="0" marT="13335" marB="0"/>
                </a:tc>
                <a:tc>
                  <a:txBody>
                    <a:bodyPr/>
                    <a:lstStyle/>
                    <a:p>
                      <a:pPr>
                        <a:lnSpc>
                          <a:spcPct val="100000"/>
                        </a:lnSpc>
                      </a:pPr>
                      <a:endParaRPr sz="2500" dirty="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15" name="object 15"/>
          <p:cNvSpPr txBox="1"/>
          <p:nvPr/>
        </p:nvSpPr>
        <p:spPr>
          <a:xfrm>
            <a:off x="4029836" y="1755140"/>
            <a:ext cx="19304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a:cs typeface="Arial"/>
              </a:rPr>
              <a:t>1</a:t>
            </a:r>
            <a:endParaRPr sz="2400">
              <a:latin typeface="Arial"/>
              <a:cs typeface="Arial"/>
            </a:endParaRPr>
          </a:p>
        </p:txBody>
      </p:sp>
      <p:sp>
        <p:nvSpPr>
          <p:cNvPr id="16" name="object 16"/>
          <p:cNvSpPr txBox="1"/>
          <p:nvPr/>
        </p:nvSpPr>
        <p:spPr>
          <a:xfrm>
            <a:off x="7695945" y="1750516"/>
            <a:ext cx="193675" cy="391795"/>
          </a:xfrm>
          <a:prstGeom prst="rect">
            <a:avLst/>
          </a:prstGeom>
        </p:spPr>
        <p:txBody>
          <a:bodyPr vert="horz" wrap="square" lIns="0" tIns="12700" rIns="0" bIns="0" rtlCol="0">
            <a:spAutoFit/>
          </a:bodyPr>
          <a:lstStyle/>
          <a:p>
            <a:pPr marL="12700">
              <a:lnSpc>
                <a:spcPct val="100000"/>
              </a:lnSpc>
              <a:spcBef>
                <a:spcPts val="100"/>
              </a:spcBef>
            </a:pPr>
            <a:r>
              <a:rPr sz="2400" spc="-15" dirty="0">
                <a:latin typeface="Arial"/>
                <a:cs typeface="Arial"/>
              </a:rPr>
              <a:t>2</a:t>
            </a:r>
            <a:endParaRPr sz="2400">
              <a:latin typeface="Arial"/>
              <a:cs typeface="Arial"/>
            </a:endParaRPr>
          </a:p>
        </p:txBody>
      </p:sp>
      <p:sp>
        <p:nvSpPr>
          <p:cNvPr id="17" name="object 17"/>
          <p:cNvSpPr txBox="1"/>
          <p:nvPr/>
        </p:nvSpPr>
        <p:spPr>
          <a:xfrm>
            <a:off x="885240" y="3353180"/>
            <a:ext cx="19304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a:cs typeface="Arial"/>
              </a:rPr>
              <a:t>1</a:t>
            </a:r>
            <a:endParaRPr sz="2400" dirty="0">
              <a:latin typeface="Arial"/>
              <a:cs typeface="Arial"/>
            </a:endParaRPr>
          </a:p>
        </p:txBody>
      </p:sp>
      <p:sp>
        <p:nvSpPr>
          <p:cNvPr id="19" name="object 19"/>
          <p:cNvSpPr txBox="1"/>
          <p:nvPr/>
        </p:nvSpPr>
        <p:spPr>
          <a:xfrm>
            <a:off x="4704714" y="4868468"/>
            <a:ext cx="6344285" cy="462371"/>
          </a:xfrm>
          <a:prstGeom prst="rect">
            <a:avLst/>
          </a:prstGeom>
        </p:spPr>
        <p:txBody>
          <a:bodyPr vert="horz" wrap="square" lIns="0" tIns="12700" rIns="0" bIns="0" rtlCol="0">
            <a:spAutoFit/>
          </a:bodyPr>
          <a:lstStyle/>
          <a:p>
            <a:pPr marL="727710" marR="5080" indent="-715645">
              <a:lnSpc>
                <a:spcPct val="137100"/>
              </a:lnSpc>
              <a:spcBef>
                <a:spcPts val="100"/>
              </a:spcBef>
              <a:tabLst>
                <a:tab pos="719455" algn="l"/>
                <a:tab pos="1391285" algn="l"/>
                <a:tab pos="2569845" algn="l"/>
                <a:tab pos="3074670" algn="l"/>
                <a:tab pos="4420870" algn="l"/>
              </a:tabLst>
            </a:pPr>
            <a:r>
              <a:rPr sz="2400" spc="-20" dirty="0">
                <a:latin typeface="Arial"/>
                <a:cs typeface="Arial"/>
              </a:rPr>
              <a:t>	</a:t>
            </a:r>
            <a:endParaRPr sz="2400" dirty="0">
              <a:latin typeface="Arial"/>
              <a:cs typeface="Arial"/>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a:t>
            </a:fld>
            <a:endParaRPr dirty="0"/>
          </a:p>
        </p:txBody>
      </p:sp>
      <p:sp>
        <p:nvSpPr>
          <p:cNvPr id="21" name="TextBox 20">
            <a:extLst>
              <a:ext uri="{FF2B5EF4-FFF2-40B4-BE49-F238E27FC236}">
                <a16:creationId xmlns:a16="http://schemas.microsoft.com/office/drawing/2014/main" id="{34BA6B24-8267-3A48-A990-FA3F8E24FF7E}"/>
              </a:ext>
            </a:extLst>
          </p:cNvPr>
          <p:cNvSpPr txBox="1"/>
          <p:nvPr/>
        </p:nvSpPr>
        <p:spPr>
          <a:xfrm>
            <a:off x="762762" y="4426101"/>
            <a:ext cx="6499859" cy="2031325"/>
          </a:xfrm>
          <a:prstGeom prst="rect">
            <a:avLst/>
          </a:prstGeom>
          <a:noFill/>
        </p:spPr>
        <p:txBody>
          <a:bodyPr wrap="square" rtlCol="0">
            <a:spAutoFit/>
          </a:bodyPr>
          <a:lstStyle/>
          <a:p>
            <a:pPr>
              <a:lnSpc>
                <a:spcPct val="150000"/>
              </a:lnSpc>
            </a:pPr>
            <a:r>
              <a:rPr lang="en-US" sz="2400" dirty="0">
                <a:highlight>
                  <a:srgbClr val="FFFF00"/>
                </a:highlight>
              </a:rPr>
              <a:t>git add </a:t>
            </a:r>
            <a:r>
              <a:rPr lang="en-US" sz="2400" i="1" dirty="0">
                <a:highlight>
                  <a:srgbClr val="FFFF00"/>
                </a:highlight>
              </a:rPr>
              <a:t>filename</a:t>
            </a:r>
            <a:r>
              <a:rPr lang="en-US" sz="2400" dirty="0"/>
              <a:t>: add this file to staging area</a:t>
            </a:r>
          </a:p>
          <a:p>
            <a:pPr>
              <a:lnSpc>
                <a:spcPct val="150000"/>
              </a:lnSpc>
            </a:pPr>
            <a:r>
              <a:rPr lang="en-US" sz="2400" dirty="0">
                <a:highlight>
                  <a:srgbClr val="FFFF00"/>
                </a:highlight>
              </a:rPr>
              <a:t>git add .  </a:t>
            </a:r>
            <a:r>
              <a:rPr lang="en-US" sz="2400" dirty="0"/>
              <a:t>: add every single modified file to the staging area by one command</a:t>
            </a:r>
          </a:p>
          <a:p>
            <a:endParaRPr lang="en-US" dirty="0"/>
          </a:p>
        </p:txBody>
      </p:sp>
      <p:pic>
        <p:nvPicPr>
          <p:cNvPr id="22" name="Picture 21">
            <a:extLst>
              <a:ext uri="{FF2B5EF4-FFF2-40B4-BE49-F238E27FC236}">
                <a16:creationId xmlns:a16="http://schemas.microsoft.com/office/drawing/2014/main" id="{241DC449-931C-8548-9610-9CA209AFFAB2}"/>
              </a:ext>
            </a:extLst>
          </p:cNvPr>
          <p:cNvPicPr>
            <a:picLocks noChangeAspect="1"/>
          </p:cNvPicPr>
          <p:nvPr/>
        </p:nvPicPr>
        <p:blipFill>
          <a:blip r:embed="rId3"/>
          <a:stretch>
            <a:fillRect/>
          </a:stretch>
        </p:blipFill>
        <p:spPr>
          <a:xfrm>
            <a:off x="6763258" y="2909029"/>
            <a:ext cx="5051623" cy="3692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CD80-32AC-2940-A3BE-8F9C8E905E65}"/>
              </a:ext>
            </a:extLst>
          </p:cNvPr>
          <p:cNvSpPr>
            <a:spLocks noGrp="1"/>
          </p:cNvSpPr>
          <p:nvPr>
            <p:ph type="title"/>
          </p:nvPr>
        </p:nvSpPr>
        <p:spPr>
          <a:xfrm>
            <a:off x="552399" y="228600"/>
            <a:ext cx="7131989" cy="677108"/>
          </a:xfrm>
        </p:spPr>
        <p:txBody>
          <a:bodyPr/>
          <a:lstStyle/>
          <a:p>
            <a:r>
              <a:rPr lang="en-US" dirty="0"/>
              <a:t>Commit: git commit</a:t>
            </a:r>
          </a:p>
        </p:txBody>
      </p:sp>
      <p:pic>
        <p:nvPicPr>
          <p:cNvPr id="5" name="Picture 4" descr="A close up of a logo&#10;&#10;Description automatically generated">
            <a:extLst>
              <a:ext uri="{FF2B5EF4-FFF2-40B4-BE49-F238E27FC236}">
                <a16:creationId xmlns:a16="http://schemas.microsoft.com/office/drawing/2014/main" id="{876A0CC4-EBED-964F-A2D9-85BC36FBB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46698"/>
            <a:ext cx="10058400" cy="1933930"/>
          </a:xfrm>
          <a:prstGeom prst="rect">
            <a:avLst/>
          </a:prstGeom>
        </p:spPr>
      </p:pic>
      <p:sp>
        <p:nvSpPr>
          <p:cNvPr id="6" name="object 2">
            <a:extLst>
              <a:ext uri="{FF2B5EF4-FFF2-40B4-BE49-F238E27FC236}">
                <a16:creationId xmlns:a16="http://schemas.microsoft.com/office/drawing/2014/main" id="{1340C153-211F-B646-AF13-C12FA1C107C7}"/>
              </a:ext>
            </a:extLst>
          </p:cNvPr>
          <p:cNvSpPr>
            <a:spLocks noGrp="1"/>
          </p:cNvSpPr>
          <p:nvPr>
            <p:ph type="body" idx="1"/>
          </p:nvPr>
        </p:nvSpPr>
        <p:spPr>
          <a:xfrm>
            <a:off x="685800" y="3138114"/>
            <a:ext cx="533400" cy="485028"/>
          </a:xfrm>
          <a:custGeom>
            <a:avLst/>
            <a:gdLst/>
            <a:ahLst/>
            <a:cxnLst/>
            <a:rect l="l" t="t" r="r" b="b"/>
            <a:pathLst>
              <a:path w="469900" h="462279">
                <a:moveTo>
                  <a:pt x="0" y="76962"/>
                </a:moveTo>
                <a:lnTo>
                  <a:pt x="6047" y="46988"/>
                </a:lnTo>
                <a:lnTo>
                  <a:pt x="22540" y="22526"/>
                </a:lnTo>
                <a:lnTo>
                  <a:pt x="47004" y="6042"/>
                </a:lnTo>
                <a:lnTo>
                  <a:pt x="76962" y="0"/>
                </a:lnTo>
                <a:lnTo>
                  <a:pt x="392429" y="0"/>
                </a:lnTo>
                <a:lnTo>
                  <a:pt x="422387" y="6042"/>
                </a:lnTo>
                <a:lnTo>
                  <a:pt x="446851" y="22526"/>
                </a:lnTo>
                <a:lnTo>
                  <a:pt x="463344" y="46988"/>
                </a:lnTo>
                <a:lnTo>
                  <a:pt x="469391" y="76962"/>
                </a:lnTo>
                <a:lnTo>
                  <a:pt x="469391" y="384809"/>
                </a:lnTo>
                <a:lnTo>
                  <a:pt x="463344" y="414783"/>
                </a:lnTo>
                <a:lnTo>
                  <a:pt x="446851" y="439245"/>
                </a:lnTo>
                <a:lnTo>
                  <a:pt x="422387" y="455729"/>
                </a:lnTo>
                <a:lnTo>
                  <a:pt x="392429" y="461771"/>
                </a:lnTo>
                <a:lnTo>
                  <a:pt x="76962" y="461771"/>
                </a:lnTo>
                <a:lnTo>
                  <a:pt x="47004" y="455729"/>
                </a:lnTo>
                <a:lnTo>
                  <a:pt x="22540" y="439245"/>
                </a:lnTo>
                <a:lnTo>
                  <a:pt x="6047" y="414783"/>
                </a:lnTo>
                <a:lnTo>
                  <a:pt x="0" y="384809"/>
                </a:lnTo>
                <a:lnTo>
                  <a:pt x="0" y="76962"/>
                </a:lnTo>
                <a:close/>
              </a:path>
            </a:pathLst>
          </a:custGeom>
          <a:ln w="25908">
            <a:solidFill>
              <a:srgbClr val="585858"/>
            </a:solidFill>
          </a:ln>
        </p:spPr>
        <p:txBody>
          <a:bodyPr wrap="square" lIns="0" tIns="0" rIns="0" bIns="0" rtlCol="0"/>
          <a:lstStyle/>
          <a:p>
            <a:r>
              <a:rPr lang="zh-CN" altLang="en-US" dirty="0">
                <a:solidFill>
                  <a:schemeClr val="tx1"/>
                </a:solidFill>
              </a:rPr>
              <a:t>  </a:t>
            </a:r>
            <a:r>
              <a:rPr lang="en-US" altLang="zh-CN" dirty="0">
                <a:solidFill>
                  <a:schemeClr val="tx1"/>
                </a:solidFill>
              </a:rPr>
              <a:t>2</a:t>
            </a:r>
            <a:endParaRPr lang="en-US" dirty="0">
              <a:solidFill>
                <a:schemeClr val="tx1"/>
              </a:solidFill>
            </a:endParaRPr>
          </a:p>
        </p:txBody>
      </p:sp>
      <p:sp>
        <p:nvSpPr>
          <p:cNvPr id="9" name="TextBox 8">
            <a:extLst>
              <a:ext uri="{FF2B5EF4-FFF2-40B4-BE49-F238E27FC236}">
                <a16:creationId xmlns:a16="http://schemas.microsoft.com/office/drawing/2014/main" id="{EB418816-4E5F-D140-9BBC-ED2BA455D34E}"/>
              </a:ext>
            </a:extLst>
          </p:cNvPr>
          <p:cNvSpPr txBox="1"/>
          <p:nvPr/>
        </p:nvSpPr>
        <p:spPr>
          <a:xfrm>
            <a:off x="1371600" y="3123366"/>
            <a:ext cx="5638800" cy="1846659"/>
          </a:xfrm>
          <a:prstGeom prst="rect">
            <a:avLst/>
          </a:prstGeom>
          <a:noFill/>
        </p:spPr>
        <p:txBody>
          <a:bodyPr wrap="square" rtlCol="0">
            <a:spAutoFit/>
          </a:bodyPr>
          <a:lstStyle/>
          <a:p>
            <a:pPr algn="just"/>
            <a:r>
              <a:rPr lang="en-US" sz="2400" dirty="0">
                <a:highlight>
                  <a:srgbClr val="FFFF00"/>
                </a:highlight>
              </a:rPr>
              <a:t>git commit –m </a:t>
            </a:r>
            <a:r>
              <a:rPr lang="zh-CN" altLang="en-US" sz="2400" dirty="0">
                <a:highlight>
                  <a:srgbClr val="FFFF00"/>
                </a:highlight>
              </a:rPr>
              <a:t>“”</a:t>
            </a:r>
            <a:r>
              <a:rPr lang="en-US" sz="2400" dirty="0"/>
              <a:t>: -m means we pass a message and this message should be a descriptive message about what the commit is.</a:t>
            </a:r>
          </a:p>
          <a:p>
            <a:endParaRPr lang="en-US" dirty="0"/>
          </a:p>
        </p:txBody>
      </p:sp>
      <p:pic>
        <p:nvPicPr>
          <p:cNvPr id="14" name="Picture 13" descr="A picture containing food, television, red&#10;&#10;Description automatically generated">
            <a:extLst>
              <a:ext uri="{FF2B5EF4-FFF2-40B4-BE49-F238E27FC236}">
                <a16:creationId xmlns:a16="http://schemas.microsoft.com/office/drawing/2014/main" id="{18019050-F890-474A-93F9-722FA4EF8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876800"/>
            <a:ext cx="9067800" cy="1295400"/>
          </a:xfrm>
          <a:prstGeom prst="rect">
            <a:avLst/>
          </a:prstGeom>
        </p:spPr>
      </p:pic>
    </p:spTree>
    <p:extLst>
      <p:ext uri="{BB962C8B-B14F-4D97-AF65-F5344CB8AC3E}">
        <p14:creationId xmlns:p14="http://schemas.microsoft.com/office/powerpoint/2010/main" val="7317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7B50-E3E3-8944-81AF-5C010EC97555}"/>
              </a:ext>
            </a:extLst>
          </p:cNvPr>
          <p:cNvSpPr>
            <a:spLocks noGrp="1"/>
          </p:cNvSpPr>
          <p:nvPr>
            <p:ph type="title"/>
          </p:nvPr>
        </p:nvSpPr>
        <p:spPr>
          <a:xfrm>
            <a:off x="552399" y="304800"/>
            <a:ext cx="6922388" cy="696594"/>
          </a:xfrm>
        </p:spPr>
        <p:txBody>
          <a:bodyPr/>
          <a:lstStyle/>
          <a:p>
            <a:r>
              <a:rPr lang="en-US" dirty="0"/>
              <a:t>Branch : git</a:t>
            </a:r>
            <a:r>
              <a:rPr lang="zh-CN" altLang="en-US" dirty="0"/>
              <a:t> </a:t>
            </a:r>
            <a:r>
              <a:rPr lang="en-US" altLang="zh-CN" dirty="0"/>
              <a:t>branch</a:t>
            </a:r>
            <a:r>
              <a:rPr lang="en-US" dirty="0"/>
              <a:t> </a:t>
            </a:r>
          </a:p>
        </p:txBody>
      </p:sp>
      <p:sp>
        <p:nvSpPr>
          <p:cNvPr id="3" name="Text Placeholder 2">
            <a:extLst>
              <a:ext uri="{FF2B5EF4-FFF2-40B4-BE49-F238E27FC236}">
                <a16:creationId xmlns:a16="http://schemas.microsoft.com/office/drawing/2014/main" id="{7FF07161-851E-F74C-BFFB-69D832E09307}"/>
              </a:ext>
            </a:extLst>
          </p:cNvPr>
          <p:cNvSpPr>
            <a:spLocks noGrp="1"/>
          </p:cNvSpPr>
          <p:nvPr>
            <p:ph type="body" idx="1"/>
          </p:nvPr>
        </p:nvSpPr>
        <p:spPr>
          <a:xfrm>
            <a:off x="552399" y="1371600"/>
            <a:ext cx="8939530" cy="3255507"/>
          </a:xfrm>
        </p:spPr>
        <p:txBody>
          <a:bodyPr/>
          <a:lstStyle/>
          <a:p>
            <a:pPr>
              <a:lnSpc>
                <a:spcPct val="150000"/>
              </a:lnSpc>
            </a:pPr>
            <a:r>
              <a:rPr lang="en-US" dirty="0">
                <a:solidFill>
                  <a:schemeClr val="tx1"/>
                </a:solidFill>
                <a:highlight>
                  <a:srgbClr val="FFFF00"/>
                </a:highlight>
              </a:rPr>
              <a:t>git branch </a:t>
            </a:r>
            <a:r>
              <a:rPr lang="en-US" i="1" dirty="0" err="1">
                <a:solidFill>
                  <a:schemeClr val="tx1"/>
                </a:solidFill>
                <a:highlight>
                  <a:srgbClr val="FFFF00"/>
                </a:highlight>
              </a:rPr>
              <a:t>branch_name</a:t>
            </a:r>
            <a:r>
              <a:rPr lang="en-US" dirty="0">
                <a:solidFill>
                  <a:schemeClr val="tx1"/>
                </a:solidFill>
              </a:rPr>
              <a:t>: create a branch</a:t>
            </a:r>
          </a:p>
          <a:p>
            <a:pPr>
              <a:lnSpc>
                <a:spcPct val="150000"/>
              </a:lnSpc>
            </a:pPr>
            <a:r>
              <a:rPr lang="en-US" dirty="0">
                <a:solidFill>
                  <a:schemeClr val="tx1"/>
                </a:solidFill>
                <a:highlight>
                  <a:srgbClr val="FFFF00"/>
                </a:highlight>
              </a:rPr>
              <a:t>git branch –d/-D </a:t>
            </a:r>
            <a:r>
              <a:rPr lang="en-US" i="1" dirty="0" err="1">
                <a:solidFill>
                  <a:schemeClr val="tx1"/>
                </a:solidFill>
                <a:highlight>
                  <a:srgbClr val="FFFF00"/>
                </a:highlight>
              </a:rPr>
              <a:t>branch_name</a:t>
            </a:r>
            <a:r>
              <a:rPr lang="en-US" dirty="0">
                <a:solidFill>
                  <a:schemeClr val="tx1"/>
                </a:solidFill>
              </a:rPr>
              <a:t>: delete a branch</a:t>
            </a:r>
          </a:p>
          <a:p>
            <a:pPr>
              <a:lnSpc>
                <a:spcPct val="150000"/>
              </a:lnSpc>
            </a:pPr>
            <a:r>
              <a:rPr lang="en-US" dirty="0">
                <a:solidFill>
                  <a:schemeClr val="tx1"/>
                </a:solidFill>
                <a:highlight>
                  <a:srgbClr val="FFFF00"/>
                </a:highlight>
              </a:rPr>
              <a:t>git branch –a</a:t>
            </a:r>
            <a:r>
              <a:rPr lang="en-US" dirty="0">
                <a:solidFill>
                  <a:schemeClr val="tx1"/>
                </a:solidFill>
              </a:rPr>
              <a:t>: show all branches </a:t>
            </a:r>
          </a:p>
          <a:p>
            <a:pPr>
              <a:lnSpc>
                <a:spcPct val="150000"/>
              </a:lnSpc>
            </a:pPr>
            <a:r>
              <a:rPr lang="en-US" dirty="0">
                <a:solidFill>
                  <a:schemeClr val="tx1"/>
                </a:solidFill>
                <a:highlight>
                  <a:srgbClr val="FFFF00"/>
                </a:highlight>
              </a:rPr>
              <a:t>git checkout </a:t>
            </a:r>
            <a:r>
              <a:rPr lang="en-US" i="1" dirty="0" err="1">
                <a:solidFill>
                  <a:schemeClr val="tx1"/>
                </a:solidFill>
                <a:highlight>
                  <a:srgbClr val="FFFF00"/>
                </a:highlight>
              </a:rPr>
              <a:t>branch_name</a:t>
            </a:r>
            <a:r>
              <a:rPr lang="en-US" dirty="0">
                <a:solidFill>
                  <a:schemeClr val="tx1"/>
                </a:solidFill>
              </a:rPr>
              <a:t>: check specific branch </a:t>
            </a:r>
          </a:p>
          <a:p>
            <a:pPr>
              <a:lnSpc>
                <a:spcPct val="150000"/>
              </a:lnSpc>
            </a:pPr>
            <a:r>
              <a:rPr lang="en-US" dirty="0">
                <a:solidFill>
                  <a:schemeClr val="tx1"/>
                </a:solidFill>
                <a:highlight>
                  <a:srgbClr val="FFFF00"/>
                </a:highlight>
              </a:rPr>
              <a:t>git checkout –b </a:t>
            </a:r>
            <a:r>
              <a:rPr lang="en-US" i="1" dirty="0" err="1">
                <a:solidFill>
                  <a:schemeClr val="tx1"/>
                </a:solidFill>
                <a:highlight>
                  <a:srgbClr val="FFFF00"/>
                </a:highlight>
              </a:rPr>
              <a:t>branch_name</a:t>
            </a:r>
            <a:r>
              <a:rPr lang="en-US" dirty="0">
                <a:solidFill>
                  <a:schemeClr val="tx1"/>
                </a:solidFill>
              </a:rPr>
              <a:t>: create a branch and switch to that branch</a:t>
            </a:r>
          </a:p>
        </p:txBody>
      </p:sp>
      <p:pic>
        <p:nvPicPr>
          <p:cNvPr id="4" name="Picture 3">
            <a:extLst>
              <a:ext uri="{FF2B5EF4-FFF2-40B4-BE49-F238E27FC236}">
                <a16:creationId xmlns:a16="http://schemas.microsoft.com/office/drawing/2014/main" id="{77F52E59-55BB-164B-8A9E-5C3FCE8AA055}"/>
              </a:ext>
            </a:extLst>
          </p:cNvPr>
          <p:cNvPicPr>
            <a:picLocks noChangeAspect="1"/>
          </p:cNvPicPr>
          <p:nvPr/>
        </p:nvPicPr>
        <p:blipFill>
          <a:blip r:embed="rId3"/>
          <a:stretch>
            <a:fillRect/>
          </a:stretch>
        </p:blipFill>
        <p:spPr>
          <a:xfrm>
            <a:off x="552399" y="4294932"/>
            <a:ext cx="6019800" cy="1265335"/>
          </a:xfrm>
          <a:prstGeom prst="rect">
            <a:avLst/>
          </a:prstGeom>
        </p:spPr>
      </p:pic>
      <p:pic>
        <p:nvPicPr>
          <p:cNvPr id="5" name="Picture 4">
            <a:extLst>
              <a:ext uri="{FF2B5EF4-FFF2-40B4-BE49-F238E27FC236}">
                <a16:creationId xmlns:a16="http://schemas.microsoft.com/office/drawing/2014/main" id="{2533D6F6-6FB4-CF46-AB74-FE0CA91CAEF6}"/>
              </a:ext>
            </a:extLst>
          </p:cNvPr>
          <p:cNvPicPr>
            <a:picLocks noChangeAspect="1"/>
          </p:cNvPicPr>
          <p:nvPr/>
        </p:nvPicPr>
        <p:blipFill>
          <a:blip r:embed="rId4"/>
          <a:stretch>
            <a:fillRect/>
          </a:stretch>
        </p:blipFill>
        <p:spPr>
          <a:xfrm>
            <a:off x="4395037" y="5638800"/>
            <a:ext cx="6159500" cy="815133"/>
          </a:xfrm>
          <a:prstGeom prst="rect">
            <a:avLst/>
          </a:prstGeom>
        </p:spPr>
      </p:pic>
    </p:spTree>
    <p:extLst>
      <p:ext uri="{BB962C8B-B14F-4D97-AF65-F5344CB8AC3E}">
        <p14:creationId xmlns:p14="http://schemas.microsoft.com/office/powerpoint/2010/main" val="237466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14</a:t>
            </a:fld>
            <a:endParaRPr dirty="0"/>
          </a:p>
        </p:txBody>
      </p:sp>
      <p:sp>
        <p:nvSpPr>
          <p:cNvPr id="2" name="object 2"/>
          <p:cNvSpPr txBox="1">
            <a:spLocks noGrp="1"/>
          </p:cNvSpPr>
          <p:nvPr>
            <p:ph type="title"/>
          </p:nvPr>
        </p:nvSpPr>
        <p:spPr>
          <a:xfrm>
            <a:off x="559772" y="333221"/>
            <a:ext cx="6450627" cy="689932"/>
          </a:xfrm>
          <a:prstGeom prst="rect">
            <a:avLst/>
          </a:prstGeom>
        </p:spPr>
        <p:txBody>
          <a:bodyPr vert="horz" wrap="square" lIns="0" tIns="12700" rIns="0" bIns="0" rtlCol="0">
            <a:spAutoFit/>
          </a:bodyPr>
          <a:lstStyle/>
          <a:p>
            <a:pPr marL="12700">
              <a:lnSpc>
                <a:spcPct val="100000"/>
              </a:lnSpc>
              <a:spcBef>
                <a:spcPts val="100"/>
              </a:spcBef>
            </a:pPr>
            <a:r>
              <a:rPr lang="en-US" dirty="0"/>
              <a:t>Merge</a:t>
            </a:r>
            <a:r>
              <a:rPr lang="zh-CN" altLang="en-US" dirty="0"/>
              <a:t> </a:t>
            </a:r>
            <a:r>
              <a:rPr lang="en-US" altLang="zh-CN" dirty="0"/>
              <a:t>Branch: git merge</a:t>
            </a:r>
            <a:endParaRPr spc="-5" dirty="0"/>
          </a:p>
        </p:txBody>
      </p:sp>
      <p:sp>
        <p:nvSpPr>
          <p:cNvPr id="3" name="object 3"/>
          <p:cNvSpPr txBox="1">
            <a:spLocks noGrp="1"/>
          </p:cNvSpPr>
          <p:nvPr>
            <p:ph type="body" idx="1"/>
          </p:nvPr>
        </p:nvSpPr>
        <p:spPr>
          <a:xfrm>
            <a:off x="559771" y="1219200"/>
            <a:ext cx="8932157" cy="361766"/>
          </a:xfrm>
          <a:prstGeom prst="rect">
            <a:avLst/>
          </a:prstGeom>
        </p:spPr>
        <p:txBody>
          <a:bodyPr vert="horz" wrap="square" lIns="0" tIns="12700" rIns="0" bIns="0" rtlCol="0">
            <a:spAutoFit/>
          </a:bodyPr>
          <a:lstStyle/>
          <a:p>
            <a:pPr marL="12700">
              <a:lnSpc>
                <a:spcPts val="2875"/>
              </a:lnSpc>
              <a:spcBef>
                <a:spcPts val="100"/>
              </a:spcBef>
              <a:tabLst>
                <a:tab pos="2649220" algn="l"/>
                <a:tab pos="4504055" algn="l"/>
                <a:tab pos="5346700" algn="l"/>
                <a:tab pos="6021705" algn="l"/>
                <a:tab pos="6864350" algn="l"/>
                <a:tab pos="8044180" algn="l"/>
              </a:tabLst>
            </a:pPr>
            <a:r>
              <a:rPr lang="en-US" spc="100" dirty="0">
                <a:solidFill>
                  <a:srgbClr val="000000"/>
                </a:solidFill>
                <a:highlight>
                  <a:srgbClr val="FFFF00"/>
                </a:highlight>
              </a:rPr>
              <a:t>git merge </a:t>
            </a:r>
            <a:r>
              <a:rPr lang="en-US" spc="100" dirty="0" err="1">
                <a:solidFill>
                  <a:srgbClr val="000000"/>
                </a:solidFill>
                <a:highlight>
                  <a:srgbClr val="FFFF00"/>
                </a:highlight>
              </a:rPr>
              <a:t>branch_name</a:t>
            </a:r>
            <a:r>
              <a:rPr lang="en-US" spc="100" dirty="0">
                <a:solidFill>
                  <a:srgbClr val="000000"/>
                </a:solidFill>
              </a:rPr>
              <a:t>: merge your branch</a:t>
            </a:r>
            <a:endParaRPr spc="100" dirty="0">
              <a:solidFill>
                <a:srgbClr val="000000"/>
              </a:solidFill>
            </a:endParaRPr>
          </a:p>
        </p:txBody>
      </p:sp>
      <p:pic>
        <p:nvPicPr>
          <p:cNvPr id="10" name="Picture 9" descr="A screenshot of a cell phone&#10;&#10;Description automatically generated">
            <a:extLst>
              <a:ext uri="{FF2B5EF4-FFF2-40B4-BE49-F238E27FC236}">
                <a16:creationId xmlns:a16="http://schemas.microsoft.com/office/drawing/2014/main" id="{4EDF6927-965A-DE44-821F-E6F29A95E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71" y="3748070"/>
            <a:ext cx="4088429" cy="277302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FF79009-57A8-B944-BA25-A43F950CB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3640394"/>
            <a:ext cx="4648200" cy="280626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EE08EA0B-52D7-0B43-8D55-D4AAE5E84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71" y="1777013"/>
            <a:ext cx="6516137" cy="1425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8CEC-1D4D-AC4F-8FD7-04FD74B2CFE3}"/>
              </a:ext>
            </a:extLst>
          </p:cNvPr>
          <p:cNvSpPr>
            <a:spLocks noGrp="1"/>
          </p:cNvSpPr>
          <p:nvPr>
            <p:ph type="title"/>
          </p:nvPr>
        </p:nvSpPr>
        <p:spPr>
          <a:xfrm>
            <a:off x="552398" y="304801"/>
            <a:ext cx="6686601" cy="762000"/>
          </a:xfrm>
        </p:spPr>
        <p:txBody>
          <a:bodyPr/>
          <a:lstStyle/>
          <a:p>
            <a:r>
              <a:rPr lang="en-US" dirty="0"/>
              <a:t>Resolving Merging Conflicts</a:t>
            </a:r>
          </a:p>
        </p:txBody>
      </p:sp>
      <p:sp>
        <p:nvSpPr>
          <p:cNvPr id="3" name="Text Placeholder 2">
            <a:extLst>
              <a:ext uri="{FF2B5EF4-FFF2-40B4-BE49-F238E27FC236}">
                <a16:creationId xmlns:a16="http://schemas.microsoft.com/office/drawing/2014/main" id="{25195B4D-C301-444C-B372-90AD2683263F}"/>
              </a:ext>
            </a:extLst>
          </p:cNvPr>
          <p:cNvSpPr>
            <a:spLocks noGrp="1"/>
          </p:cNvSpPr>
          <p:nvPr>
            <p:ph type="body" idx="1"/>
          </p:nvPr>
        </p:nvSpPr>
        <p:spPr>
          <a:xfrm>
            <a:off x="552399" y="1066800"/>
            <a:ext cx="8939530" cy="738664"/>
          </a:xfrm>
        </p:spPr>
        <p:txBody>
          <a:bodyPr/>
          <a:lstStyle/>
          <a:p>
            <a:r>
              <a:rPr lang="en-US" dirty="0">
                <a:solidFill>
                  <a:schemeClr val="tx1"/>
                </a:solidFill>
              </a:rPr>
              <a:t>Example: </a:t>
            </a:r>
          </a:p>
          <a:p>
            <a:r>
              <a:rPr lang="en-US" altLang="zh-CN" dirty="0">
                <a:solidFill>
                  <a:schemeClr val="tx1"/>
                </a:solidFill>
              </a:rPr>
              <a:t>In master branch</a:t>
            </a:r>
            <a:endParaRPr lang="en-US" dirty="0">
              <a:solidFill>
                <a:schemeClr val="tx1"/>
              </a:solidFill>
            </a:endParaRPr>
          </a:p>
        </p:txBody>
      </p:sp>
      <p:pic>
        <p:nvPicPr>
          <p:cNvPr id="5" name="Picture 4">
            <a:extLst>
              <a:ext uri="{FF2B5EF4-FFF2-40B4-BE49-F238E27FC236}">
                <a16:creationId xmlns:a16="http://schemas.microsoft.com/office/drawing/2014/main" id="{910AB0D7-D7A6-1B4B-8152-6EF8C4A20B49}"/>
              </a:ext>
            </a:extLst>
          </p:cNvPr>
          <p:cNvPicPr>
            <a:picLocks noChangeAspect="1"/>
          </p:cNvPicPr>
          <p:nvPr/>
        </p:nvPicPr>
        <p:blipFill>
          <a:blip r:embed="rId3"/>
          <a:stretch>
            <a:fillRect/>
          </a:stretch>
        </p:blipFill>
        <p:spPr>
          <a:xfrm>
            <a:off x="552398" y="4495800"/>
            <a:ext cx="5943600" cy="1955800"/>
          </a:xfrm>
          <a:prstGeom prst="rect">
            <a:avLst/>
          </a:prstGeom>
        </p:spPr>
      </p:pic>
      <p:pic>
        <p:nvPicPr>
          <p:cNvPr id="7" name="Picture 6" descr="A screenshot of a cell phone screen with text&#10;&#10;Description automatically generated">
            <a:extLst>
              <a:ext uri="{FF2B5EF4-FFF2-40B4-BE49-F238E27FC236}">
                <a16:creationId xmlns:a16="http://schemas.microsoft.com/office/drawing/2014/main" id="{72B74764-8588-4D45-B41A-DFE176895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98" y="1905000"/>
            <a:ext cx="5943600" cy="1828800"/>
          </a:xfrm>
          <a:prstGeom prst="rect">
            <a:avLst/>
          </a:prstGeom>
        </p:spPr>
      </p:pic>
      <p:sp>
        <p:nvSpPr>
          <p:cNvPr id="8" name="TextBox 7">
            <a:extLst>
              <a:ext uri="{FF2B5EF4-FFF2-40B4-BE49-F238E27FC236}">
                <a16:creationId xmlns:a16="http://schemas.microsoft.com/office/drawing/2014/main" id="{EA1ECA17-0F58-6744-8261-CE11CE6F9F04}"/>
              </a:ext>
            </a:extLst>
          </p:cNvPr>
          <p:cNvSpPr txBox="1"/>
          <p:nvPr/>
        </p:nvSpPr>
        <p:spPr>
          <a:xfrm>
            <a:off x="457200" y="3883967"/>
            <a:ext cx="2375629" cy="461665"/>
          </a:xfrm>
          <a:prstGeom prst="rect">
            <a:avLst/>
          </a:prstGeom>
          <a:noFill/>
        </p:spPr>
        <p:txBody>
          <a:bodyPr wrap="square" rtlCol="0">
            <a:spAutoFit/>
          </a:bodyPr>
          <a:lstStyle/>
          <a:p>
            <a:r>
              <a:rPr lang="en-US" sz="2400" kern="0" dirty="0">
                <a:solidFill>
                  <a:prstClr val="black"/>
                </a:solidFill>
                <a:latin typeface="Arial"/>
                <a:cs typeface="Arial"/>
              </a:rPr>
              <a:t>In</a:t>
            </a:r>
            <a:r>
              <a:rPr lang="zh-CN" altLang="en-US" sz="2400" kern="0" dirty="0">
                <a:solidFill>
                  <a:prstClr val="black"/>
                </a:solidFill>
                <a:latin typeface="Arial"/>
                <a:cs typeface="Arial"/>
              </a:rPr>
              <a:t> </a:t>
            </a:r>
            <a:r>
              <a:rPr lang="en-US" altLang="zh-CN" sz="2400" kern="0" dirty="0">
                <a:solidFill>
                  <a:prstClr val="black"/>
                </a:solidFill>
                <a:latin typeface="Arial"/>
                <a:cs typeface="Arial"/>
              </a:rPr>
              <a:t>branch3</a:t>
            </a:r>
            <a:endParaRPr lang="en-US" dirty="0"/>
          </a:p>
        </p:txBody>
      </p:sp>
      <p:pic>
        <p:nvPicPr>
          <p:cNvPr id="9" name="Picture 8">
            <a:extLst>
              <a:ext uri="{FF2B5EF4-FFF2-40B4-BE49-F238E27FC236}">
                <a16:creationId xmlns:a16="http://schemas.microsoft.com/office/drawing/2014/main" id="{9E7554C3-A222-4849-94B2-6C60BD30DDFA}"/>
              </a:ext>
            </a:extLst>
          </p:cNvPr>
          <p:cNvPicPr>
            <a:picLocks noChangeAspect="1"/>
          </p:cNvPicPr>
          <p:nvPr/>
        </p:nvPicPr>
        <p:blipFill>
          <a:blip r:embed="rId5"/>
          <a:stretch>
            <a:fillRect/>
          </a:stretch>
        </p:blipFill>
        <p:spPr>
          <a:xfrm>
            <a:off x="6629400" y="2856838"/>
            <a:ext cx="5511695" cy="2054258"/>
          </a:xfrm>
          <a:prstGeom prst="rect">
            <a:avLst/>
          </a:prstGeom>
        </p:spPr>
      </p:pic>
    </p:spTree>
    <p:extLst>
      <p:ext uri="{BB962C8B-B14F-4D97-AF65-F5344CB8AC3E}">
        <p14:creationId xmlns:p14="http://schemas.microsoft.com/office/powerpoint/2010/main" val="15348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68E6-F6DB-F248-809D-620B476916FA}"/>
              </a:ext>
            </a:extLst>
          </p:cNvPr>
          <p:cNvSpPr>
            <a:spLocks noGrp="1"/>
          </p:cNvSpPr>
          <p:nvPr>
            <p:ph type="title"/>
          </p:nvPr>
        </p:nvSpPr>
        <p:spPr>
          <a:xfrm>
            <a:off x="457200" y="129404"/>
            <a:ext cx="6922388" cy="651003"/>
          </a:xfrm>
        </p:spPr>
        <p:txBody>
          <a:bodyPr/>
          <a:lstStyle/>
          <a:p>
            <a:r>
              <a:rPr lang="en-US" dirty="0"/>
              <a:t>Resolving Merging Conflicts</a:t>
            </a:r>
          </a:p>
        </p:txBody>
      </p:sp>
      <p:sp>
        <p:nvSpPr>
          <p:cNvPr id="3" name="Text Placeholder 2">
            <a:extLst>
              <a:ext uri="{FF2B5EF4-FFF2-40B4-BE49-F238E27FC236}">
                <a16:creationId xmlns:a16="http://schemas.microsoft.com/office/drawing/2014/main" id="{085F9718-262B-2E4B-825C-4DB87E4BD05B}"/>
              </a:ext>
            </a:extLst>
          </p:cNvPr>
          <p:cNvSpPr>
            <a:spLocks noGrp="1"/>
          </p:cNvSpPr>
          <p:nvPr>
            <p:ph type="body" idx="1"/>
          </p:nvPr>
        </p:nvSpPr>
        <p:spPr>
          <a:xfrm>
            <a:off x="457200" y="780407"/>
            <a:ext cx="8939530" cy="430887"/>
          </a:xfrm>
        </p:spPr>
        <p:txBody>
          <a:bodyPr/>
          <a:lstStyle/>
          <a:p>
            <a:r>
              <a:rPr lang="en-US" sz="2800" dirty="0">
                <a:solidFill>
                  <a:schemeClr val="tx1"/>
                </a:solidFill>
              </a:rPr>
              <a:t>What does code look like?</a:t>
            </a:r>
          </a:p>
        </p:txBody>
      </p:sp>
      <p:pic>
        <p:nvPicPr>
          <p:cNvPr id="5" name="Picture 4" descr="A screenshot of a computer screen&#10;&#10;Description automatically generated">
            <a:extLst>
              <a:ext uri="{FF2B5EF4-FFF2-40B4-BE49-F238E27FC236}">
                <a16:creationId xmlns:a16="http://schemas.microsoft.com/office/drawing/2014/main" id="{6F0C6364-7B70-8C44-BCB8-146FDB73F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89076"/>
            <a:ext cx="5405336" cy="32034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E79FD1-826B-634D-A981-F63E901F8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664" y="1325879"/>
            <a:ext cx="5405336" cy="3216621"/>
          </a:xfrm>
          <a:prstGeom prst="rect">
            <a:avLst/>
          </a:prstGeom>
        </p:spPr>
      </p:pic>
      <p:pic>
        <p:nvPicPr>
          <p:cNvPr id="8" name="Picture 7">
            <a:extLst>
              <a:ext uri="{FF2B5EF4-FFF2-40B4-BE49-F238E27FC236}">
                <a16:creationId xmlns:a16="http://schemas.microsoft.com/office/drawing/2014/main" id="{4A7CAD07-57B7-7E43-A411-380FBCE97083}"/>
              </a:ext>
            </a:extLst>
          </p:cNvPr>
          <p:cNvPicPr>
            <a:picLocks noChangeAspect="1"/>
          </p:cNvPicPr>
          <p:nvPr/>
        </p:nvPicPr>
        <p:blipFill>
          <a:blip r:embed="rId5"/>
          <a:stretch>
            <a:fillRect/>
          </a:stretch>
        </p:blipFill>
        <p:spPr>
          <a:xfrm>
            <a:off x="3276600" y="4953000"/>
            <a:ext cx="5537200" cy="1416050"/>
          </a:xfrm>
          <a:prstGeom prst="rect">
            <a:avLst/>
          </a:prstGeom>
        </p:spPr>
      </p:pic>
    </p:spTree>
    <p:extLst>
      <p:ext uri="{BB962C8B-B14F-4D97-AF65-F5344CB8AC3E}">
        <p14:creationId xmlns:p14="http://schemas.microsoft.com/office/powerpoint/2010/main" val="151794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F15-6106-4442-8F84-68D51B324A03}"/>
              </a:ext>
            </a:extLst>
          </p:cNvPr>
          <p:cNvSpPr>
            <a:spLocks noGrp="1"/>
          </p:cNvSpPr>
          <p:nvPr>
            <p:ph type="title"/>
          </p:nvPr>
        </p:nvSpPr>
        <p:spPr>
          <a:xfrm>
            <a:off x="552642" y="236707"/>
            <a:ext cx="8363001" cy="1354217"/>
          </a:xfrm>
        </p:spPr>
        <p:txBody>
          <a:bodyPr/>
          <a:lstStyle/>
          <a:p>
            <a:r>
              <a:rPr lang="en-US" spc="-5" dirty="0"/>
              <a:t>Collaboration: </a:t>
            </a:r>
            <a:r>
              <a:rPr lang="en-US" dirty="0"/>
              <a:t>Working with GitHub</a:t>
            </a:r>
          </a:p>
        </p:txBody>
      </p:sp>
      <p:sp>
        <p:nvSpPr>
          <p:cNvPr id="3" name="Text Placeholder 2">
            <a:extLst>
              <a:ext uri="{FF2B5EF4-FFF2-40B4-BE49-F238E27FC236}">
                <a16:creationId xmlns:a16="http://schemas.microsoft.com/office/drawing/2014/main" id="{0458500E-2A6D-5543-BB3A-74ADE99757AF}"/>
              </a:ext>
            </a:extLst>
          </p:cNvPr>
          <p:cNvSpPr>
            <a:spLocks noGrp="1"/>
          </p:cNvSpPr>
          <p:nvPr>
            <p:ph type="body" idx="1"/>
          </p:nvPr>
        </p:nvSpPr>
        <p:spPr>
          <a:xfrm>
            <a:off x="552642" y="1213486"/>
            <a:ext cx="8939530" cy="369332"/>
          </a:xfrm>
        </p:spPr>
        <p:txBody>
          <a:bodyPr/>
          <a:lstStyle/>
          <a:p>
            <a:r>
              <a:rPr lang="en-US" dirty="0">
                <a:solidFill>
                  <a:schemeClr val="tx1"/>
                </a:solidFill>
              </a:rPr>
              <a:t>Case 1: Already have a local project </a:t>
            </a:r>
          </a:p>
        </p:txBody>
      </p:sp>
      <p:pic>
        <p:nvPicPr>
          <p:cNvPr id="5" name="Picture 4" descr="A screenshot of a cell phone&#10;&#10;Description automatically generated">
            <a:extLst>
              <a:ext uri="{FF2B5EF4-FFF2-40B4-BE49-F238E27FC236}">
                <a16:creationId xmlns:a16="http://schemas.microsoft.com/office/drawing/2014/main" id="{20962397-8D7E-2C49-94E0-6358BA0BC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84" y="1790891"/>
            <a:ext cx="9157586" cy="3874700"/>
          </a:xfrm>
          <a:prstGeom prst="rect">
            <a:avLst/>
          </a:prstGeom>
        </p:spPr>
      </p:pic>
    </p:spTree>
    <p:extLst>
      <p:ext uri="{BB962C8B-B14F-4D97-AF65-F5344CB8AC3E}">
        <p14:creationId xmlns:p14="http://schemas.microsoft.com/office/powerpoint/2010/main" val="2185216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18</a:t>
            </a:fld>
            <a:endParaRPr dirty="0"/>
          </a:p>
        </p:txBody>
      </p:sp>
      <p:sp>
        <p:nvSpPr>
          <p:cNvPr id="2" name="object 2"/>
          <p:cNvSpPr txBox="1">
            <a:spLocks noGrp="1"/>
          </p:cNvSpPr>
          <p:nvPr>
            <p:ph type="title"/>
          </p:nvPr>
        </p:nvSpPr>
        <p:spPr>
          <a:xfrm>
            <a:off x="550570" y="312565"/>
            <a:ext cx="8517230" cy="689932"/>
          </a:xfrm>
          <a:prstGeom prst="rect">
            <a:avLst/>
          </a:prstGeom>
        </p:spPr>
        <p:txBody>
          <a:bodyPr vert="horz" wrap="square" lIns="0" tIns="12700" rIns="0" bIns="0" rtlCol="0">
            <a:spAutoFit/>
          </a:bodyPr>
          <a:lstStyle/>
          <a:p>
            <a:pPr marL="12700">
              <a:lnSpc>
                <a:spcPct val="100000"/>
              </a:lnSpc>
              <a:spcBef>
                <a:spcPts val="100"/>
              </a:spcBef>
            </a:pPr>
            <a:r>
              <a:rPr lang="en-US" spc="-5" dirty="0"/>
              <a:t>Collaboration: </a:t>
            </a:r>
            <a:r>
              <a:rPr lang="en-US" dirty="0"/>
              <a:t>Working with GitHub</a:t>
            </a:r>
            <a:endParaRPr spc="-5" dirty="0"/>
          </a:p>
        </p:txBody>
      </p:sp>
      <p:pic>
        <p:nvPicPr>
          <p:cNvPr id="6" name="Picture 5" descr="A screenshot of a cell phone&#10;&#10;Description automatically generated">
            <a:extLst>
              <a:ext uri="{FF2B5EF4-FFF2-40B4-BE49-F238E27FC236}">
                <a16:creationId xmlns:a16="http://schemas.microsoft.com/office/drawing/2014/main" id="{14EC15D0-B95F-7B44-A21F-8E5479EE8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70" y="1676400"/>
            <a:ext cx="7975600" cy="2133600"/>
          </a:xfrm>
          <a:prstGeom prst="rect">
            <a:avLst/>
          </a:prstGeom>
        </p:spPr>
      </p:pic>
      <p:sp>
        <p:nvSpPr>
          <p:cNvPr id="8" name="TextBox 7">
            <a:extLst>
              <a:ext uri="{FF2B5EF4-FFF2-40B4-BE49-F238E27FC236}">
                <a16:creationId xmlns:a16="http://schemas.microsoft.com/office/drawing/2014/main" id="{84676A24-C42F-F040-B6C6-ABE355C2A220}"/>
              </a:ext>
            </a:extLst>
          </p:cNvPr>
          <p:cNvSpPr txBox="1"/>
          <p:nvPr/>
        </p:nvSpPr>
        <p:spPr>
          <a:xfrm>
            <a:off x="550570" y="1230431"/>
            <a:ext cx="5181931" cy="461665"/>
          </a:xfrm>
          <a:prstGeom prst="rect">
            <a:avLst/>
          </a:prstGeom>
          <a:noFill/>
        </p:spPr>
        <p:txBody>
          <a:bodyPr wrap="none" rtlCol="0">
            <a:spAutoFit/>
          </a:bodyPr>
          <a:lstStyle/>
          <a:p>
            <a:r>
              <a:rPr lang="en-US" sz="2400" dirty="0"/>
              <a:t>Upload local project to GitHub : </a:t>
            </a:r>
            <a:r>
              <a:rPr lang="en-US" sz="2400" dirty="0">
                <a:highlight>
                  <a:srgbClr val="FFFF00"/>
                </a:highlight>
              </a:rPr>
              <a:t>git push</a:t>
            </a:r>
          </a:p>
        </p:txBody>
      </p:sp>
      <p:pic>
        <p:nvPicPr>
          <p:cNvPr id="11" name="Picture 10" descr="A screenshot of a cell phone&#10;&#10;Description automatically generated">
            <a:extLst>
              <a:ext uri="{FF2B5EF4-FFF2-40B4-BE49-F238E27FC236}">
                <a16:creationId xmlns:a16="http://schemas.microsoft.com/office/drawing/2014/main" id="{79E07BC8-B09B-8B48-BB73-262FAF10F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209800"/>
            <a:ext cx="6644170" cy="4515515"/>
          </a:xfrm>
          <a:prstGeom prst="rect">
            <a:avLst/>
          </a:prstGeom>
        </p:spPr>
      </p:pic>
      <p:sp>
        <p:nvSpPr>
          <p:cNvPr id="12" name="TextBox 11">
            <a:extLst>
              <a:ext uri="{FF2B5EF4-FFF2-40B4-BE49-F238E27FC236}">
                <a16:creationId xmlns:a16="http://schemas.microsoft.com/office/drawing/2014/main" id="{84CC9BCE-7A23-E544-90E0-6FD81E77761B}"/>
              </a:ext>
            </a:extLst>
          </p:cNvPr>
          <p:cNvSpPr txBox="1"/>
          <p:nvPr/>
        </p:nvSpPr>
        <p:spPr>
          <a:xfrm>
            <a:off x="550570" y="3767577"/>
            <a:ext cx="6002630" cy="830997"/>
          </a:xfrm>
          <a:prstGeom prst="rect">
            <a:avLst/>
          </a:prstGeom>
          <a:noFill/>
        </p:spPr>
        <p:txBody>
          <a:bodyPr wrap="square" rtlCol="0">
            <a:spAutoFit/>
          </a:bodyPr>
          <a:lstStyle/>
          <a:p>
            <a:r>
              <a:rPr lang="en-US" sz="2400" dirty="0"/>
              <a:t>Set Alias : </a:t>
            </a:r>
            <a:r>
              <a:rPr lang="en-US" sz="2400" dirty="0">
                <a:highlight>
                  <a:srgbClr val="FFFF00"/>
                </a:highlight>
              </a:rPr>
              <a:t>git remote add  *</a:t>
            </a:r>
            <a:r>
              <a:rPr lang="en-US" sz="2400" dirty="0" err="1">
                <a:highlight>
                  <a:srgbClr val="FFFF00"/>
                </a:highlight>
              </a:rPr>
              <a:t>varaiable</a:t>
            </a:r>
            <a:r>
              <a:rPr lang="en-US" sz="2400" dirty="0">
                <a:highlight>
                  <a:srgbClr val="FFFF00"/>
                </a:highlight>
              </a:rPr>
              <a:t> name* /remote link/</a:t>
            </a:r>
          </a:p>
        </p:txBody>
      </p:sp>
      <p:pic>
        <p:nvPicPr>
          <p:cNvPr id="13" name="Picture 12">
            <a:extLst>
              <a:ext uri="{FF2B5EF4-FFF2-40B4-BE49-F238E27FC236}">
                <a16:creationId xmlns:a16="http://schemas.microsoft.com/office/drawing/2014/main" id="{16C5B4EC-5C1E-3B45-A66F-5FB499F9D7E0}"/>
              </a:ext>
            </a:extLst>
          </p:cNvPr>
          <p:cNvPicPr>
            <a:picLocks noChangeAspect="1"/>
          </p:cNvPicPr>
          <p:nvPr/>
        </p:nvPicPr>
        <p:blipFill>
          <a:blip r:embed="rId5"/>
          <a:stretch>
            <a:fillRect/>
          </a:stretch>
        </p:blipFill>
        <p:spPr>
          <a:xfrm>
            <a:off x="550570" y="4510755"/>
            <a:ext cx="103378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linds(horizont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19</a:t>
            </a:fld>
            <a:endParaRPr dirty="0"/>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endParaRPr spc="-5" dirty="0"/>
          </a:p>
        </p:txBody>
      </p:sp>
      <p:sp>
        <p:nvSpPr>
          <p:cNvPr id="5" name="object 2">
            <a:extLst>
              <a:ext uri="{FF2B5EF4-FFF2-40B4-BE49-F238E27FC236}">
                <a16:creationId xmlns:a16="http://schemas.microsoft.com/office/drawing/2014/main" id="{8A0308F5-857A-0749-BB5B-CF1F128B22C7}"/>
              </a:ext>
            </a:extLst>
          </p:cNvPr>
          <p:cNvSpPr txBox="1">
            <a:spLocks/>
          </p:cNvSpPr>
          <p:nvPr/>
        </p:nvSpPr>
        <p:spPr>
          <a:xfrm>
            <a:off x="787938" y="309543"/>
            <a:ext cx="9346662" cy="689932"/>
          </a:xfrm>
          <a:prstGeom prst="rect">
            <a:avLst/>
          </a:prstGeom>
        </p:spPr>
        <p:txBody>
          <a:bodyPr vert="horz" wrap="square" lIns="0" tIns="12700" rIns="0" bIns="0" rtlCol="0">
            <a:spAutoFit/>
          </a:bodyPr>
          <a:lstStyle>
            <a:lvl1pPr>
              <a:defRPr sz="4400" b="1" i="0">
                <a:solidFill>
                  <a:srgbClr val="990000"/>
                </a:solidFill>
                <a:latin typeface="Carlito"/>
                <a:ea typeface="+mj-ea"/>
                <a:cs typeface="Carlito"/>
              </a:defRPr>
            </a:lvl1pPr>
          </a:lstStyle>
          <a:p>
            <a:pPr marL="12700">
              <a:spcBef>
                <a:spcPts val="100"/>
              </a:spcBef>
            </a:pPr>
            <a:r>
              <a:rPr lang="en-US" kern="0" spc="-5" dirty="0"/>
              <a:t>Collaboration</a:t>
            </a:r>
            <a:r>
              <a:rPr lang="en-US" spc="-5" dirty="0"/>
              <a:t> : </a:t>
            </a:r>
            <a:r>
              <a:rPr lang="en-US" dirty="0"/>
              <a:t>Working with GitHub</a:t>
            </a:r>
            <a:endParaRPr lang="en-US" kern="0" spc="-5" dirty="0"/>
          </a:p>
        </p:txBody>
      </p:sp>
      <p:sp>
        <p:nvSpPr>
          <p:cNvPr id="7" name="TextBox 6">
            <a:extLst>
              <a:ext uri="{FF2B5EF4-FFF2-40B4-BE49-F238E27FC236}">
                <a16:creationId xmlns:a16="http://schemas.microsoft.com/office/drawing/2014/main" id="{17493B7D-4F32-B14A-B28B-EEBE80F0680D}"/>
              </a:ext>
            </a:extLst>
          </p:cNvPr>
          <p:cNvSpPr txBox="1"/>
          <p:nvPr/>
        </p:nvSpPr>
        <p:spPr>
          <a:xfrm>
            <a:off x="680555" y="954538"/>
            <a:ext cx="5135830" cy="523220"/>
          </a:xfrm>
          <a:prstGeom prst="rect">
            <a:avLst/>
          </a:prstGeom>
          <a:noFill/>
        </p:spPr>
        <p:txBody>
          <a:bodyPr wrap="none" rtlCol="0">
            <a:spAutoFit/>
          </a:bodyPr>
          <a:lstStyle/>
          <a:p>
            <a:r>
              <a:rPr lang="en-US" sz="2800" dirty="0"/>
              <a:t>Case 2: Work on a Remote Project</a:t>
            </a:r>
          </a:p>
        </p:txBody>
      </p:sp>
      <p:pic>
        <p:nvPicPr>
          <p:cNvPr id="8" name="Picture 7">
            <a:extLst>
              <a:ext uri="{FF2B5EF4-FFF2-40B4-BE49-F238E27FC236}">
                <a16:creationId xmlns:a16="http://schemas.microsoft.com/office/drawing/2014/main" id="{44CAE2ED-F459-DB43-B94F-31A38BDBAE83}"/>
              </a:ext>
            </a:extLst>
          </p:cNvPr>
          <p:cNvPicPr>
            <a:picLocks noChangeAspect="1"/>
          </p:cNvPicPr>
          <p:nvPr/>
        </p:nvPicPr>
        <p:blipFill>
          <a:blip r:embed="rId3"/>
          <a:stretch>
            <a:fillRect/>
          </a:stretch>
        </p:blipFill>
        <p:spPr>
          <a:xfrm>
            <a:off x="792803" y="5360841"/>
            <a:ext cx="5377775" cy="914400"/>
          </a:xfrm>
          <a:prstGeom prst="rect">
            <a:avLst/>
          </a:prstGeom>
        </p:spPr>
      </p:pic>
      <p:sp>
        <p:nvSpPr>
          <p:cNvPr id="9" name="TextBox 8">
            <a:extLst>
              <a:ext uri="{FF2B5EF4-FFF2-40B4-BE49-F238E27FC236}">
                <a16:creationId xmlns:a16="http://schemas.microsoft.com/office/drawing/2014/main" id="{DD43D072-1A63-AA4C-9D35-C425B3873AA6}"/>
              </a:ext>
            </a:extLst>
          </p:cNvPr>
          <p:cNvSpPr txBox="1"/>
          <p:nvPr/>
        </p:nvSpPr>
        <p:spPr>
          <a:xfrm>
            <a:off x="716605" y="1344984"/>
            <a:ext cx="4462825" cy="461665"/>
          </a:xfrm>
          <a:prstGeom prst="rect">
            <a:avLst/>
          </a:prstGeom>
          <a:noFill/>
        </p:spPr>
        <p:txBody>
          <a:bodyPr wrap="none" rtlCol="0">
            <a:spAutoFit/>
          </a:bodyPr>
          <a:lstStyle/>
          <a:p>
            <a:r>
              <a:rPr lang="en-US" sz="2400" dirty="0"/>
              <a:t>Step 1) clone the project: </a:t>
            </a:r>
            <a:r>
              <a:rPr lang="en-US" sz="2400" dirty="0">
                <a:highlight>
                  <a:srgbClr val="FFFF00"/>
                </a:highlight>
              </a:rPr>
              <a:t>git clone</a:t>
            </a:r>
          </a:p>
        </p:txBody>
      </p:sp>
      <p:pic>
        <p:nvPicPr>
          <p:cNvPr id="10" name="Picture 9">
            <a:extLst>
              <a:ext uri="{FF2B5EF4-FFF2-40B4-BE49-F238E27FC236}">
                <a16:creationId xmlns:a16="http://schemas.microsoft.com/office/drawing/2014/main" id="{EA260AC0-5229-4748-9652-CC18B830D30C}"/>
              </a:ext>
            </a:extLst>
          </p:cNvPr>
          <p:cNvPicPr>
            <a:picLocks noChangeAspect="1"/>
          </p:cNvPicPr>
          <p:nvPr/>
        </p:nvPicPr>
        <p:blipFill>
          <a:blip r:embed="rId4"/>
          <a:stretch>
            <a:fillRect/>
          </a:stretch>
        </p:blipFill>
        <p:spPr>
          <a:xfrm>
            <a:off x="716605" y="3723852"/>
            <a:ext cx="6743700" cy="917143"/>
          </a:xfrm>
          <a:prstGeom prst="rect">
            <a:avLst/>
          </a:prstGeom>
        </p:spPr>
      </p:pic>
      <p:sp>
        <p:nvSpPr>
          <p:cNvPr id="11" name="TextBox 10">
            <a:extLst>
              <a:ext uri="{FF2B5EF4-FFF2-40B4-BE49-F238E27FC236}">
                <a16:creationId xmlns:a16="http://schemas.microsoft.com/office/drawing/2014/main" id="{48414038-EF84-AA45-BF72-4EC799CE9AD1}"/>
              </a:ext>
            </a:extLst>
          </p:cNvPr>
          <p:cNvSpPr txBox="1"/>
          <p:nvPr/>
        </p:nvSpPr>
        <p:spPr>
          <a:xfrm>
            <a:off x="716605" y="4770085"/>
            <a:ext cx="4105098" cy="461665"/>
          </a:xfrm>
          <a:prstGeom prst="rect">
            <a:avLst/>
          </a:prstGeom>
          <a:noFill/>
        </p:spPr>
        <p:txBody>
          <a:bodyPr wrap="none" rtlCol="0">
            <a:spAutoFit/>
          </a:bodyPr>
          <a:lstStyle/>
          <a:p>
            <a:r>
              <a:rPr lang="en-US" sz="2400" dirty="0"/>
              <a:t>Step 2) Keep up to date: </a:t>
            </a:r>
            <a:r>
              <a:rPr lang="en-US" sz="2400" dirty="0">
                <a:highlight>
                  <a:srgbClr val="FFFF00"/>
                </a:highlight>
              </a:rPr>
              <a:t>git pull</a:t>
            </a:r>
          </a:p>
        </p:txBody>
      </p:sp>
      <p:pic>
        <p:nvPicPr>
          <p:cNvPr id="15" name="Picture 14">
            <a:extLst>
              <a:ext uri="{FF2B5EF4-FFF2-40B4-BE49-F238E27FC236}">
                <a16:creationId xmlns:a16="http://schemas.microsoft.com/office/drawing/2014/main" id="{E228DE3A-6FC5-5A42-ACCF-72ACCAB550FA}"/>
              </a:ext>
            </a:extLst>
          </p:cNvPr>
          <p:cNvPicPr>
            <a:picLocks noChangeAspect="1"/>
          </p:cNvPicPr>
          <p:nvPr/>
        </p:nvPicPr>
        <p:blipFill>
          <a:blip r:embed="rId5"/>
          <a:stretch>
            <a:fillRect/>
          </a:stretch>
        </p:blipFill>
        <p:spPr>
          <a:xfrm>
            <a:off x="787939" y="1735000"/>
            <a:ext cx="5382639" cy="194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blinds(horizontal)">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a:t>
            </a:fld>
            <a:endParaRPr dirty="0"/>
          </a:p>
        </p:txBody>
      </p:sp>
      <p:sp>
        <p:nvSpPr>
          <p:cNvPr id="2" name="object 2"/>
          <p:cNvSpPr txBox="1">
            <a:spLocks noGrp="1"/>
          </p:cNvSpPr>
          <p:nvPr>
            <p:ph type="title"/>
          </p:nvPr>
        </p:nvSpPr>
        <p:spPr>
          <a:xfrm>
            <a:off x="990600" y="457200"/>
            <a:ext cx="1753235" cy="696595"/>
          </a:xfrm>
          <a:prstGeom prst="rect">
            <a:avLst/>
          </a:prstGeom>
        </p:spPr>
        <p:txBody>
          <a:bodyPr vert="horz" wrap="square" lIns="0" tIns="12700" rIns="0" bIns="0" rtlCol="0">
            <a:spAutoFit/>
          </a:bodyPr>
          <a:lstStyle/>
          <a:p>
            <a:pPr marL="12700">
              <a:lnSpc>
                <a:spcPct val="100000"/>
              </a:lnSpc>
              <a:spcBef>
                <a:spcPts val="100"/>
              </a:spcBef>
            </a:pPr>
            <a:r>
              <a:rPr spc="-5" dirty="0"/>
              <a:t>Outline</a:t>
            </a:r>
          </a:p>
        </p:txBody>
      </p:sp>
      <p:sp>
        <p:nvSpPr>
          <p:cNvPr id="3" name="object 3"/>
          <p:cNvSpPr txBox="1"/>
          <p:nvPr/>
        </p:nvSpPr>
        <p:spPr>
          <a:xfrm>
            <a:off x="990600" y="1752600"/>
            <a:ext cx="6906259" cy="3624197"/>
          </a:xfrm>
          <a:prstGeom prst="rect">
            <a:avLst/>
          </a:prstGeom>
        </p:spPr>
        <p:txBody>
          <a:bodyPr vert="horz" wrap="square" lIns="0" tIns="13335" rIns="0" bIns="0" rtlCol="0">
            <a:spAutoFit/>
          </a:bodyPr>
          <a:lstStyle/>
          <a:p>
            <a:pPr marL="355600" indent="-342900">
              <a:lnSpc>
                <a:spcPct val="150000"/>
              </a:lnSpc>
              <a:spcBef>
                <a:spcPts val="105"/>
              </a:spcBef>
              <a:buSzPct val="56250"/>
              <a:buFont typeface="Arial"/>
              <a:buChar char="-"/>
              <a:tabLst>
                <a:tab pos="354965" algn="l"/>
                <a:tab pos="355600" algn="l"/>
              </a:tabLst>
            </a:pPr>
            <a:r>
              <a:rPr lang="en-US" sz="4000" dirty="0">
                <a:latin typeface="Caladea"/>
                <a:cs typeface="Caladea"/>
              </a:rPr>
              <a:t>What is Git? </a:t>
            </a:r>
          </a:p>
          <a:p>
            <a:pPr marL="355600" indent="-342900">
              <a:lnSpc>
                <a:spcPct val="150000"/>
              </a:lnSpc>
              <a:spcBef>
                <a:spcPts val="105"/>
              </a:spcBef>
              <a:buSzPct val="56250"/>
              <a:buFont typeface="Arial"/>
              <a:buChar char="-"/>
              <a:tabLst>
                <a:tab pos="354965" algn="l"/>
                <a:tab pos="355600" algn="l"/>
              </a:tabLst>
            </a:pPr>
            <a:r>
              <a:rPr lang="en-US" sz="4000" spc="-5" dirty="0">
                <a:latin typeface="Caladea"/>
                <a:cs typeface="Caladea"/>
              </a:rPr>
              <a:t>Some Git Concepts</a:t>
            </a:r>
            <a:endParaRPr sz="4000" dirty="0">
              <a:latin typeface="Caladea"/>
              <a:cs typeface="Caladea"/>
            </a:endParaRPr>
          </a:p>
          <a:p>
            <a:pPr marL="355600" indent="-342900">
              <a:lnSpc>
                <a:spcPct val="150000"/>
              </a:lnSpc>
              <a:buSzPct val="56250"/>
              <a:buFont typeface="Arial"/>
              <a:buChar char="-"/>
              <a:tabLst>
                <a:tab pos="354965" algn="l"/>
                <a:tab pos="355600" algn="l"/>
              </a:tabLst>
            </a:pPr>
            <a:r>
              <a:rPr sz="4000" spc="-5" dirty="0">
                <a:latin typeface="Caladea"/>
                <a:cs typeface="Caladea"/>
              </a:rPr>
              <a:t>Git</a:t>
            </a:r>
            <a:r>
              <a:rPr lang="en-US" sz="4000" spc="-5" dirty="0">
                <a:latin typeface="Caladea"/>
                <a:cs typeface="Caladea"/>
              </a:rPr>
              <a:t> commands and Examples</a:t>
            </a:r>
          </a:p>
          <a:p>
            <a:pPr marL="355600" indent="-342900">
              <a:lnSpc>
                <a:spcPct val="150000"/>
              </a:lnSpc>
              <a:buSzPct val="56250"/>
              <a:buFont typeface="Arial"/>
              <a:buChar char="-"/>
              <a:tabLst>
                <a:tab pos="354965" algn="l"/>
                <a:tab pos="355600" algn="l"/>
              </a:tabLst>
            </a:pPr>
            <a:r>
              <a:rPr lang="en-US" sz="4000" spc="-5" dirty="0">
                <a:latin typeface="Caladea"/>
                <a:cs typeface="Caladea"/>
              </a:rPr>
              <a:t>Useful Links</a:t>
            </a:r>
            <a:endParaRPr sz="4000" dirty="0">
              <a:latin typeface="Caladea"/>
              <a:cs typeface="Calad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6EC4-8C41-5B43-9111-80C97390DA82}"/>
              </a:ext>
            </a:extLst>
          </p:cNvPr>
          <p:cNvSpPr>
            <a:spLocks noGrp="1"/>
          </p:cNvSpPr>
          <p:nvPr>
            <p:ph type="title"/>
          </p:nvPr>
        </p:nvSpPr>
        <p:spPr>
          <a:xfrm>
            <a:off x="762000" y="61770"/>
            <a:ext cx="8839200" cy="717629"/>
          </a:xfrm>
        </p:spPr>
        <p:txBody>
          <a:bodyPr/>
          <a:lstStyle/>
          <a:p>
            <a:r>
              <a:rPr lang="en-US" spc="-5" dirty="0"/>
              <a:t>Collaboration : </a:t>
            </a:r>
            <a:r>
              <a:rPr lang="en-US" dirty="0"/>
              <a:t>Working with GitHub</a:t>
            </a:r>
            <a:br>
              <a:rPr lang="en-US" spc="-5" dirty="0"/>
            </a:br>
            <a:endParaRPr lang="en-US" dirty="0"/>
          </a:p>
        </p:txBody>
      </p:sp>
      <p:sp>
        <p:nvSpPr>
          <p:cNvPr id="3" name="Text Placeholder 2">
            <a:extLst>
              <a:ext uri="{FF2B5EF4-FFF2-40B4-BE49-F238E27FC236}">
                <a16:creationId xmlns:a16="http://schemas.microsoft.com/office/drawing/2014/main" id="{8621FD80-70E4-EF48-8C9B-4E5954250396}"/>
              </a:ext>
            </a:extLst>
          </p:cNvPr>
          <p:cNvSpPr>
            <a:spLocks noGrp="1"/>
          </p:cNvSpPr>
          <p:nvPr>
            <p:ph type="body" idx="1"/>
          </p:nvPr>
        </p:nvSpPr>
        <p:spPr>
          <a:xfrm>
            <a:off x="762000" y="687894"/>
            <a:ext cx="8939530" cy="369332"/>
          </a:xfrm>
        </p:spPr>
        <p:txBody>
          <a:bodyPr/>
          <a:lstStyle/>
          <a:p>
            <a:r>
              <a:rPr lang="en-US" dirty="0">
                <a:solidFill>
                  <a:schemeClr val="tx1"/>
                </a:solidFill>
              </a:rPr>
              <a:t>Step 3) Make Changes and Upload to GitHub</a:t>
            </a:r>
          </a:p>
        </p:txBody>
      </p:sp>
      <p:pic>
        <p:nvPicPr>
          <p:cNvPr id="7" name="Picture 6" descr="A screenshot of text&#10;&#10;Description automatically generated">
            <a:extLst>
              <a:ext uri="{FF2B5EF4-FFF2-40B4-BE49-F238E27FC236}">
                <a16:creationId xmlns:a16="http://schemas.microsoft.com/office/drawing/2014/main" id="{EEE1A47F-0405-4B4E-936B-75647E2C5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19200"/>
            <a:ext cx="5499100" cy="2514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4AF6C1D7-3479-454D-8702-A34115B6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200" y="3110273"/>
            <a:ext cx="8305800" cy="3408130"/>
          </a:xfrm>
          <a:prstGeom prst="rect">
            <a:avLst/>
          </a:prstGeom>
        </p:spPr>
      </p:pic>
    </p:spTree>
    <p:extLst>
      <p:ext uri="{BB962C8B-B14F-4D97-AF65-F5344CB8AC3E}">
        <p14:creationId xmlns:p14="http://schemas.microsoft.com/office/powerpoint/2010/main" val="11915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9537-0648-AC46-BE76-231B40B4CFEF}"/>
              </a:ext>
            </a:extLst>
          </p:cNvPr>
          <p:cNvSpPr>
            <a:spLocks noGrp="1"/>
          </p:cNvSpPr>
          <p:nvPr>
            <p:ph type="title"/>
          </p:nvPr>
        </p:nvSpPr>
        <p:spPr>
          <a:xfrm>
            <a:off x="552399" y="162125"/>
            <a:ext cx="8591601" cy="727203"/>
          </a:xfrm>
        </p:spPr>
        <p:txBody>
          <a:bodyPr/>
          <a:lstStyle/>
          <a:p>
            <a:r>
              <a:rPr lang="en-US" spc="-5" dirty="0"/>
              <a:t>Collaboration : </a:t>
            </a:r>
            <a:r>
              <a:rPr lang="en-US" dirty="0"/>
              <a:t>Working with GitHub</a:t>
            </a:r>
            <a:br>
              <a:rPr lang="en-US" spc="-5" dirty="0"/>
            </a:br>
            <a:endParaRPr lang="en-US" dirty="0"/>
          </a:p>
        </p:txBody>
      </p:sp>
      <p:sp>
        <p:nvSpPr>
          <p:cNvPr id="3" name="Text Placeholder 2">
            <a:extLst>
              <a:ext uri="{FF2B5EF4-FFF2-40B4-BE49-F238E27FC236}">
                <a16:creationId xmlns:a16="http://schemas.microsoft.com/office/drawing/2014/main" id="{2F9A1B95-89B5-9F46-AF6D-B3F09AB32814}"/>
              </a:ext>
            </a:extLst>
          </p:cNvPr>
          <p:cNvSpPr>
            <a:spLocks noGrp="1"/>
          </p:cNvSpPr>
          <p:nvPr>
            <p:ph type="body" idx="1"/>
          </p:nvPr>
        </p:nvSpPr>
        <p:spPr/>
        <p:txBody>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A390D360-EA6E-6841-81DA-05D3342C5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248824"/>
            <a:ext cx="6546850" cy="33169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50F6761-C490-6247-98BF-A07855B8B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845661"/>
            <a:ext cx="10058400" cy="2682240"/>
          </a:xfrm>
          <a:prstGeom prst="rect">
            <a:avLst/>
          </a:prstGeom>
        </p:spPr>
      </p:pic>
    </p:spTree>
    <p:extLst>
      <p:ext uri="{BB962C8B-B14F-4D97-AF65-F5344CB8AC3E}">
        <p14:creationId xmlns:p14="http://schemas.microsoft.com/office/powerpoint/2010/main" val="38531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7ADC-F5D2-0F40-897A-A0E99E155AB1}"/>
              </a:ext>
            </a:extLst>
          </p:cNvPr>
          <p:cNvSpPr>
            <a:spLocks noGrp="1"/>
          </p:cNvSpPr>
          <p:nvPr>
            <p:ph type="title"/>
          </p:nvPr>
        </p:nvSpPr>
        <p:spPr>
          <a:xfrm>
            <a:off x="552398" y="381000"/>
            <a:ext cx="5467401" cy="1201817"/>
          </a:xfrm>
        </p:spPr>
        <p:txBody>
          <a:bodyPr/>
          <a:lstStyle/>
          <a:p>
            <a:r>
              <a:rPr lang="en-US" dirty="0"/>
              <a:t>Other Commands</a:t>
            </a:r>
          </a:p>
        </p:txBody>
      </p:sp>
      <p:sp>
        <p:nvSpPr>
          <p:cNvPr id="3" name="Text Placeholder 2">
            <a:extLst>
              <a:ext uri="{FF2B5EF4-FFF2-40B4-BE49-F238E27FC236}">
                <a16:creationId xmlns:a16="http://schemas.microsoft.com/office/drawing/2014/main" id="{E6947575-36D5-1C42-AA24-1627171ABE7F}"/>
              </a:ext>
            </a:extLst>
          </p:cNvPr>
          <p:cNvSpPr>
            <a:spLocks noGrp="1"/>
          </p:cNvSpPr>
          <p:nvPr>
            <p:ph type="body" idx="1"/>
          </p:nvPr>
        </p:nvSpPr>
        <p:spPr>
          <a:xfrm>
            <a:off x="552398" y="1002985"/>
            <a:ext cx="8939530" cy="6025496"/>
          </a:xfrm>
        </p:spPr>
        <p:txBody>
          <a:bodyPr/>
          <a:lstStyle/>
          <a:p>
            <a:pPr>
              <a:lnSpc>
                <a:spcPct val="150000"/>
              </a:lnSpc>
            </a:pPr>
            <a:r>
              <a:rPr lang="en-US" b="1" dirty="0">
                <a:solidFill>
                  <a:schemeClr val="tx1"/>
                </a:solidFill>
                <a:highlight>
                  <a:srgbClr val="FFFF00"/>
                </a:highlight>
              </a:rPr>
              <a:t>git diff</a:t>
            </a:r>
          </a:p>
          <a:p>
            <a:pPr>
              <a:lnSpc>
                <a:spcPct val="150000"/>
              </a:lnSpc>
            </a:pPr>
            <a:r>
              <a:rPr lang="en-US" b="1" dirty="0">
                <a:solidFill>
                  <a:schemeClr val="tx1"/>
                </a:solidFill>
                <a:sym typeface="Wingdings" pitchFamily="2" charset="2"/>
              </a:rPr>
              <a:t> </a:t>
            </a:r>
            <a:r>
              <a:rPr lang="en-US" dirty="0">
                <a:solidFill>
                  <a:schemeClr val="tx1"/>
                </a:solidFill>
              </a:rPr>
              <a:t>shows the file differences which are not yet staged</a:t>
            </a:r>
          </a:p>
          <a:p>
            <a:pPr>
              <a:lnSpc>
                <a:spcPct val="150000"/>
              </a:lnSpc>
            </a:pPr>
            <a:r>
              <a:rPr lang="en-US" b="1" dirty="0">
                <a:solidFill>
                  <a:schemeClr val="tx1"/>
                </a:solidFill>
                <a:highlight>
                  <a:srgbClr val="FFFF00"/>
                </a:highlight>
              </a:rPr>
              <a:t>git rm</a:t>
            </a:r>
          </a:p>
          <a:p>
            <a:pPr>
              <a:lnSpc>
                <a:spcPct val="150000"/>
              </a:lnSpc>
            </a:pPr>
            <a:r>
              <a:rPr lang="en-US" dirty="0">
                <a:solidFill>
                  <a:schemeClr val="tx1"/>
                </a:solidFill>
                <a:sym typeface="Wingdings" pitchFamily="2" charset="2"/>
              </a:rPr>
              <a:t></a:t>
            </a:r>
            <a:r>
              <a:rPr lang="en-US" dirty="0">
                <a:solidFill>
                  <a:schemeClr val="tx1"/>
                </a:solidFill>
              </a:rPr>
              <a:t>This command deletes the file from your working directory and stages the deletion.</a:t>
            </a:r>
          </a:p>
          <a:p>
            <a:pPr>
              <a:lnSpc>
                <a:spcPct val="150000"/>
              </a:lnSpc>
            </a:pPr>
            <a:r>
              <a:rPr lang="en-US" b="1" dirty="0">
                <a:solidFill>
                  <a:schemeClr val="tx1"/>
                </a:solidFill>
                <a:highlight>
                  <a:srgbClr val="FFFF00"/>
                </a:highlight>
              </a:rPr>
              <a:t>git show </a:t>
            </a:r>
            <a:r>
              <a:rPr lang="en-US" dirty="0">
                <a:solidFill>
                  <a:schemeClr val="tx1"/>
                </a:solidFill>
                <a:highlight>
                  <a:srgbClr val="FFFF00"/>
                </a:highlight>
              </a:rPr>
              <a:t>[commit]  </a:t>
            </a:r>
          </a:p>
          <a:p>
            <a:pPr>
              <a:lnSpc>
                <a:spcPct val="150000"/>
              </a:lnSpc>
            </a:pPr>
            <a:r>
              <a:rPr lang="en-US" dirty="0">
                <a:solidFill>
                  <a:schemeClr val="tx1"/>
                </a:solidFill>
                <a:sym typeface="Wingdings" pitchFamily="2" charset="2"/>
              </a:rPr>
              <a:t></a:t>
            </a:r>
            <a:r>
              <a:rPr lang="en-US" dirty="0">
                <a:solidFill>
                  <a:schemeClr val="tx1"/>
                </a:solidFill>
              </a:rPr>
              <a:t>This command shows the metadata and content changes of the specified commit.</a:t>
            </a:r>
          </a:p>
          <a:p>
            <a:pPr>
              <a:lnSpc>
                <a:spcPct val="150000"/>
              </a:lnSpc>
            </a:pPr>
            <a:r>
              <a:rPr lang="en-US" b="1" dirty="0">
                <a:solidFill>
                  <a:schemeClr val="tx1"/>
                </a:solidFill>
                <a:highlight>
                  <a:srgbClr val="FFFF00"/>
                </a:highlight>
              </a:rPr>
              <a:t>git stash save </a:t>
            </a:r>
            <a:r>
              <a:rPr lang="en-US" dirty="0">
                <a:solidFill>
                  <a:schemeClr val="tx1"/>
                </a:solidFill>
              </a:rPr>
              <a:t> </a:t>
            </a:r>
          </a:p>
          <a:p>
            <a:pPr>
              <a:lnSpc>
                <a:spcPct val="150000"/>
              </a:lnSpc>
            </a:pPr>
            <a:r>
              <a:rPr lang="en-US" dirty="0">
                <a:solidFill>
                  <a:schemeClr val="tx1"/>
                </a:solidFill>
                <a:sym typeface="Wingdings" pitchFamily="2" charset="2"/>
              </a:rPr>
              <a:t></a:t>
            </a:r>
            <a:r>
              <a:rPr lang="en-US" dirty="0">
                <a:solidFill>
                  <a:schemeClr val="tx1"/>
                </a:solidFill>
              </a:rPr>
              <a:t>This command temporarily stores all the modified tracked files.</a:t>
            </a:r>
          </a:p>
          <a:p>
            <a:pPr>
              <a:lnSpc>
                <a:spcPct val="150000"/>
              </a:lnSpc>
            </a:pPr>
            <a:endParaRPr lang="en-US" dirty="0">
              <a:solidFill>
                <a:schemeClr val="tx1"/>
              </a:solidFill>
            </a:endParaRPr>
          </a:p>
        </p:txBody>
      </p:sp>
    </p:spTree>
    <p:extLst>
      <p:ext uri="{BB962C8B-B14F-4D97-AF65-F5344CB8AC3E}">
        <p14:creationId xmlns:p14="http://schemas.microsoft.com/office/powerpoint/2010/main" val="3393201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5DEE-2D46-8641-8B7A-CC3EBA476546}"/>
              </a:ext>
            </a:extLst>
          </p:cNvPr>
          <p:cNvSpPr>
            <a:spLocks noGrp="1"/>
          </p:cNvSpPr>
          <p:nvPr>
            <p:ph type="title"/>
          </p:nvPr>
        </p:nvSpPr>
        <p:spPr>
          <a:xfrm>
            <a:off x="552399" y="228600"/>
            <a:ext cx="3176778" cy="696594"/>
          </a:xfrm>
        </p:spPr>
        <p:txBody>
          <a:bodyPr/>
          <a:lstStyle/>
          <a:p>
            <a:r>
              <a:rPr lang="en-US" dirty="0"/>
              <a:t>Useful Links</a:t>
            </a:r>
          </a:p>
        </p:txBody>
      </p:sp>
      <p:sp>
        <p:nvSpPr>
          <p:cNvPr id="3" name="Text Placeholder 2">
            <a:extLst>
              <a:ext uri="{FF2B5EF4-FFF2-40B4-BE49-F238E27FC236}">
                <a16:creationId xmlns:a16="http://schemas.microsoft.com/office/drawing/2014/main" id="{E2AE0973-3055-C846-8DF2-644027024F8C}"/>
              </a:ext>
            </a:extLst>
          </p:cNvPr>
          <p:cNvSpPr>
            <a:spLocks noGrp="1"/>
          </p:cNvSpPr>
          <p:nvPr>
            <p:ph type="body" idx="1"/>
          </p:nvPr>
        </p:nvSpPr>
        <p:spPr>
          <a:xfrm>
            <a:off x="544293" y="990600"/>
            <a:ext cx="8939530" cy="5471498"/>
          </a:xfrm>
        </p:spPr>
        <p:txBody>
          <a:bodyPr/>
          <a:lstStyle/>
          <a:p>
            <a:pPr marL="457200" indent="-457200">
              <a:lnSpc>
                <a:spcPct val="150000"/>
              </a:lnSpc>
              <a:buAutoNum type="arabicParenR"/>
            </a:pPr>
            <a:r>
              <a:rPr lang="en-US" dirty="0">
                <a:solidFill>
                  <a:schemeClr val="tx1"/>
                </a:solidFill>
              </a:rPr>
              <a:t>GitHub Documents</a:t>
            </a:r>
          </a:p>
          <a:p>
            <a:pPr>
              <a:lnSpc>
                <a:spcPct val="150000"/>
              </a:lnSpc>
            </a:pPr>
            <a:r>
              <a:rPr lang="en-US" dirty="0">
                <a:hlinkClick r:id="rId2"/>
              </a:rPr>
              <a:t>https://git-scm.com/doc</a:t>
            </a:r>
            <a:r>
              <a:rPr lang="en-US" dirty="0">
                <a:solidFill>
                  <a:schemeClr val="tx1"/>
                </a:solidFill>
              </a:rPr>
              <a:t> </a:t>
            </a:r>
          </a:p>
          <a:p>
            <a:pPr>
              <a:lnSpc>
                <a:spcPct val="150000"/>
              </a:lnSpc>
            </a:pPr>
            <a:r>
              <a:rPr lang="en-US" dirty="0">
                <a:solidFill>
                  <a:schemeClr val="tx1"/>
                </a:solidFill>
              </a:rPr>
              <a:t>2) YouTube Videos</a:t>
            </a:r>
          </a:p>
          <a:p>
            <a:pPr>
              <a:lnSpc>
                <a:spcPct val="150000"/>
              </a:lnSpc>
            </a:pPr>
            <a:r>
              <a:rPr lang="en-US" dirty="0">
                <a:hlinkClick r:id="rId3"/>
              </a:rPr>
              <a:t>https://www.youtube.com/watch?v=3RjQznt-8kE&amp;list=PL4cUxeGkcC9goXbgTDQ0n_4TBzOO0ocPR</a:t>
            </a:r>
            <a:endParaRPr lang="en-US" dirty="0">
              <a:solidFill>
                <a:schemeClr val="tx1"/>
              </a:solidFill>
            </a:endParaRPr>
          </a:p>
          <a:p>
            <a:pPr>
              <a:lnSpc>
                <a:spcPct val="150000"/>
              </a:lnSpc>
            </a:pPr>
            <a:r>
              <a:rPr lang="en-US" dirty="0">
                <a:solidFill>
                  <a:schemeClr val="tx1"/>
                </a:solidFill>
              </a:rPr>
              <a:t>3) Other Articles</a:t>
            </a:r>
          </a:p>
          <a:p>
            <a:pPr>
              <a:lnSpc>
                <a:spcPct val="150000"/>
              </a:lnSpc>
            </a:pPr>
            <a:r>
              <a:rPr lang="en-US" dirty="0">
                <a:hlinkClick r:id="rId4"/>
              </a:rPr>
              <a:t>https://towardsdatascience.com/top-20-most-frequently-used-git-commands-part-1-5f8c9212509f</a:t>
            </a:r>
            <a:endParaRPr lang="en-US" dirty="0">
              <a:solidFill>
                <a:schemeClr val="tx1"/>
              </a:solidFill>
            </a:endParaRPr>
          </a:p>
          <a:p>
            <a:pPr>
              <a:lnSpc>
                <a:spcPct val="150000"/>
              </a:lnSpc>
            </a:pPr>
            <a:r>
              <a:rPr lang="en-US" dirty="0">
                <a:solidFill>
                  <a:schemeClr val="tx1"/>
                </a:solidFill>
              </a:rPr>
              <a:t>4) Yunruo Ni’s GitHub Repositories</a:t>
            </a:r>
          </a:p>
          <a:p>
            <a:pPr>
              <a:lnSpc>
                <a:spcPct val="150000"/>
              </a:lnSpc>
            </a:pPr>
            <a:r>
              <a:rPr lang="en-US" dirty="0">
                <a:solidFill>
                  <a:schemeClr val="tx1"/>
                </a:solidFill>
              </a:rPr>
              <a:t>https://</a:t>
            </a:r>
            <a:r>
              <a:rPr lang="en-US" dirty="0" err="1">
                <a:solidFill>
                  <a:schemeClr val="tx1"/>
                </a:solidFill>
              </a:rPr>
              <a:t>github.com</a:t>
            </a:r>
            <a:r>
              <a:rPr lang="en-US" dirty="0">
                <a:solidFill>
                  <a:schemeClr val="tx1"/>
                </a:solidFill>
              </a:rPr>
              <a:t>/</a:t>
            </a:r>
            <a:r>
              <a:rPr lang="en-US" dirty="0" err="1">
                <a:solidFill>
                  <a:schemeClr val="tx1"/>
                </a:solidFill>
              </a:rPr>
              <a:t>YunruoNi</a:t>
            </a:r>
            <a:r>
              <a:rPr lang="en-US" dirty="0">
                <a:solidFill>
                  <a:schemeClr val="tx1"/>
                </a:solidFill>
              </a:rPr>
              <a:t>/</a:t>
            </a:r>
            <a:r>
              <a:rPr lang="en-US" dirty="0" err="1">
                <a:solidFill>
                  <a:schemeClr val="tx1"/>
                </a:solidFill>
              </a:rPr>
              <a:t>Git_Tutorial.git</a:t>
            </a:r>
            <a:endParaRPr lang="en-US" dirty="0">
              <a:solidFill>
                <a:schemeClr val="tx1"/>
              </a:solidFill>
            </a:endParaRPr>
          </a:p>
        </p:txBody>
      </p:sp>
    </p:spTree>
    <p:extLst>
      <p:ext uri="{BB962C8B-B14F-4D97-AF65-F5344CB8AC3E}">
        <p14:creationId xmlns:p14="http://schemas.microsoft.com/office/powerpoint/2010/main" val="1971637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A156-6EFA-7546-9DCB-34D74AB4D1EC}"/>
              </a:ext>
            </a:extLst>
          </p:cNvPr>
          <p:cNvSpPr>
            <a:spLocks noGrp="1"/>
          </p:cNvSpPr>
          <p:nvPr>
            <p:ph type="title"/>
          </p:nvPr>
        </p:nvSpPr>
        <p:spPr>
          <a:xfrm>
            <a:off x="552399" y="228600"/>
            <a:ext cx="3176778" cy="696594"/>
          </a:xfrm>
        </p:spPr>
        <p:txBody>
          <a:bodyPr/>
          <a:lstStyle/>
          <a:p>
            <a:r>
              <a:rPr lang="en-US" dirty="0"/>
              <a:t>What </a:t>
            </a:r>
            <a:r>
              <a:rPr lang="zh-CN" altLang="en-US" dirty="0"/>
              <a:t> </a:t>
            </a:r>
            <a:r>
              <a:rPr lang="en-US" altLang="zh-CN" dirty="0"/>
              <a:t>is</a:t>
            </a:r>
            <a:r>
              <a:rPr lang="zh-CN" altLang="en-US" dirty="0"/>
              <a:t>  </a:t>
            </a:r>
            <a:r>
              <a:rPr lang="en-US" altLang="zh-CN" dirty="0"/>
              <a:t>Git ?</a:t>
            </a:r>
            <a:endParaRPr lang="en-US" dirty="0"/>
          </a:p>
        </p:txBody>
      </p:sp>
      <p:sp>
        <p:nvSpPr>
          <p:cNvPr id="3" name="Text Placeholder 2">
            <a:extLst>
              <a:ext uri="{FF2B5EF4-FFF2-40B4-BE49-F238E27FC236}">
                <a16:creationId xmlns:a16="http://schemas.microsoft.com/office/drawing/2014/main" id="{05DE5F79-E643-8E47-9F63-061D3EBED75E}"/>
              </a:ext>
            </a:extLst>
          </p:cNvPr>
          <p:cNvSpPr>
            <a:spLocks noGrp="1"/>
          </p:cNvSpPr>
          <p:nvPr>
            <p:ph type="body" idx="1"/>
          </p:nvPr>
        </p:nvSpPr>
        <p:spPr>
          <a:xfrm>
            <a:off x="552399" y="1143001"/>
            <a:ext cx="8939530" cy="4431983"/>
          </a:xfrm>
        </p:spPr>
        <p:txBody>
          <a:bodyPr/>
          <a:lstStyle/>
          <a:p>
            <a:pPr>
              <a:lnSpc>
                <a:spcPct val="150000"/>
              </a:lnSpc>
            </a:pPr>
            <a:r>
              <a:rPr lang="en-US" sz="3200" b="1" dirty="0">
                <a:solidFill>
                  <a:schemeClr val="tx1"/>
                </a:solidFill>
              </a:rPr>
              <a:t>Git</a:t>
            </a:r>
            <a:r>
              <a:rPr lang="en-US" dirty="0">
                <a:solidFill>
                  <a:schemeClr val="tx1"/>
                </a:solidFill>
              </a:rPr>
              <a:t> : </a:t>
            </a:r>
            <a:r>
              <a:rPr lang="en-US" sz="2800" i="1" u="sng" dirty="0">
                <a:solidFill>
                  <a:schemeClr val="tx1"/>
                </a:solidFill>
              </a:rPr>
              <a:t>A Distributed Version Control System </a:t>
            </a:r>
            <a:r>
              <a:rPr lang="en-US" dirty="0">
                <a:solidFill>
                  <a:schemeClr val="tx1"/>
                </a:solidFill>
              </a:rPr>
              <a:t>for tracking changes in computer files</a:t>
            </a:r>
          </a:p>
          <a:p>
            <a:pPr>
              <a:lnSpc>
                <a:spcPct val="150000"/>
              </a:lnSpc>
            </a:pPr>
            <a:r>
              <a:rPr lang="en-US" dirty="0"/>
              <a:t> </a:t>
            </a:r>
            <a:endParaRPr lang="en-US" dirty="0">
              <a:solidFill>
                <a:schemeClr val="tx1"/>
              </a:solidFill>
            </a:endParaRPr>
          </a:p>
          <a:p>
            <a:pPr marL="457200" indent="-457200">
              <a:lnSpc>
                <a:spcPct val="150000"/>
              </a:lnSpc>
              <a:buAutoNum type="arabicParenR"/>
            </a:pPr>
            <a:r>
              <a:rPr lang="en-US" dirty="0">
                <a:solidFill>
                  <a:schemeClr val="tx1"/>
                </a:solidFill>
              </a:rPr>
              <a:t>Distributed version control</a:t>
            </a:r>
          </a:p>
          <a:p>
            <a:pPr marL="457200" indent="-457200">
              <a:lnSpc>
                <a:spcPct val="150000"/>
              </a:lnSpc>
              <a:buAutoNum type="arabicParenR"/>
            </a:pPr>
            <a:r>
              <a:rPr lang="en-US" dirty="0">
                <a:solidFill>
                  <a:schemeClr val="tx1"/>
                </a:solidFill>
              </a:rPr>
              <a:t>Coordinates work between multiple developers</a:t>
            </a:r>
          </a:p>
          <a:p>
            <a:pPr marL="457200" indent="-457200">
              <a:lnSpc>
                <a:spcPct val="150000"/>
              </a:lnSpc>
              <a:buAutoNum type="arabicParenR"/>
            </a:pPr>
            <a:r>
              <a:rPr lang="en-US" dirty="0">
                <a:solidFill>
                  <a:schemeClr val="tx1"/>
                </a:solidFill>
              </a:rPr>
              <a:t>Who made changes and when </a:t>
            </a:r>
          </a:p>
          <a:p>
            <a:pPr marL="457200" indent="-457200">
              <a:lnSpc>
                <a:spcPct val="150000"/>
              </a:lnSpc>
              <a:buAutoNum type="arabicParenR"/>
            </a:pPr>
            <a:r>
              <a:rPr lang="en-US" dirty="0">
                <a:solidFill>
                  <a:schemeClr val="tx1"/>
                </a:solidFill>
              </a:rPr>
              <a:t>Revert back at any time</a:t>
            </a:r>
          </a:p>
          <a:p>
            <a:endParaRPr lang="en-US" dirty="0"/>
          </a:p>
        </p:txBody>
      </p:sp>
      <p:pic>
        <p:nvPicPr>
          <p:cNvPr id="5" name="Picture 4">
            <a:extLst>
              <a:ext uri="{FF2B5EF4-FFF2-40B4-BE49-F238E27FC236}">
                <a16:creationId xmlns:a16="http://schemas.microsoft.com/office/drawing/2014/main" id="{32C706DE-8738-B540-92A4-E50524BFD71C}"/>
              </a:ext>
            </a:extLst>
          </p:cNvPr>
          <p:cNvPicPr>
            <a:picLocks noChangeAspect="1"/>
          </p:cNvPicPr>
          <p:nvPr/>
        </p:nvPicPr>
        <p:blipFill>
          <a:blip r:embed="rId3"/>
          <a:stretch>
            <a:fillRect/>
          </a:stretch>
        </p:blipFill>
        <p:spPr>
          <a:xfrm>
            <a:off x="7696200" y="1802861"/>
            <a:ext cx="4191000" cy="4568968"/>
          </a:xfrm>
          <a:prstGeom prst="rect">
            <a:avLst/>
          </a:prstGeom>
        </p:spPr>
      </p:pic>
    </p:spTree>
    <p:extLst>
      <p:ext uri="{BB962C8B-B14F-4D97-AF65-F5344CB8AC3E}">
        <p14:creationId xmlns:p14="http://schemas.microsoft.com/office/powerpoint/2010/main" val="379449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72A9-97CC-464C-936E-D46E227AE382}"/>
              </a:ext>
            </a:extLst>
          </p:cNvPr>
          <p:cNvSpPr>
            <a:spLocks noGrp="1"/>
          </p:cNvSpPr>
          <p:nvPr>
            <p:ph type="title"/>
          </p:nvPr>
        </p:nvSpPr>
        <p:spPr>
          <a:xfrm>
            <a:off x="381000" y="404571"/>
            <a:ext cx="8610600" cy="677108"/>
          </a:xfrm>
        </p:spPr>
        <p:txBody>
          <a:bodyPr/>
          <a:lstStyle/>
          <a:p>
            <a:r>
              <a:rPr lang="en-US" dirty="0"/>
              <a:t>Some Git Concepts</a:t>
            </a:r>
          </a:p>
        </p:txBody>
      </p:sp>
      <p:sp>
        <p:nvSpPr>
          <p:cNvPr id="3" name="Text Placeholder 2">
            <a:extLst>
              <a:ext uri="{FF2B5EF4-FFF2-40B4-BE49-F238E27FC236}">
                <a16:creationId xmlns:a16="http://schemas.microsoft.com/office/drawing/2014/main" id="{7C3800EB-2EA0-DD42-B84F-24D542FFFDBA}"/>
              </a:ext>
            </a:extLst>
          </p:cNvPr>
          <p:cNvSpPr>
            <a:spLocks noGrp="1"/>
          </p:cNvSpPr>
          <p:nvPr>
            <p:ph type="body" idx="1"/>
          </p:nvPr>
        </p:nvSpPr>
        <p:spPr>
          <a:xfrm>
            <a:off x="395591" y="1447800"/>
            <a:ext cx="8939530" cy="5724644"/>
          </a:xfrm>
        </p:spPr>
        <p:txBody>
          <a:bodyPr/>
          <a:lstStyle/>
          <a:p>
            <a:pPr>
              <a:lnSpc>
                <a:spcPct val="150000"/>
              </a:lnSpc>
            </a:pPr>
            <a:r>
              <a:rPr lang="en-US" b="1" dirty="0">
                <a:solidFill>
                  <a:schemeClr val="tx1"/>
                </a:solidFill>
              </a:rPr>
              <a:t>Repository:</a:t>
            </a:r>
            <a:r>
              <a:rPr lang="en-US" dirty="0">
                <a:solidFill>
                  <a:schemeClr val="tx1"/>
                </a:solidFill>
              </a:rPr>
              <a:t> </a:t>
            </a:r>
          </a:p>
          <a:p>
            <a:pPr>
              <a:lnSpc>
                <a:spcPct val="150000"/>
              </a:lnSpc>
            </a:pPr>
            <a:r>
              <a:rPr lang="zh-CN" altLang="en-US" dirty="0">
                <a:solidFill>
                  <a:schemeClr val="tx1"/>
                </a:solidFill>
              </a:rPr>
              <a:t> </a:t>
            </a:r>
            <a:r>
              <a:rPr lang="en-US" altLang="zh-CN" dirty="0">
                <a:solidFill>
                  <a:schemeClr val="tx1"/>
                </a:solidFill>
                <a:sym typeface="Wingdings" pitchFamily="2" charset="2"/>
              </a:rPr>
              <a:t>A</a:t>
            </a:r>
            <a:r>
              <a:rPr lang="en-US" dirty="0">
                <a:solidFill>
                  <a:schemeClr val="tx1"/>
                </a:solidFill>
              </a:rPr>
              <a:t> central location in which data is stored and managed</a:t>
            </a:r>
          </a:p>
          <a:p>
            <a:pPr>
              <a:lnSpc>
                <a:spcPct val="150000"/>
              </a:lnSpc>
            </a:pPr>
            <a:r>
              <a:rPr lang="zh-CN" altLang="en-US" dirty="0">
                <a:solidFill>
                  <a:schemeClr val="tx1"/>
                </a:solidFill>
              </a:rPr>
              <a:t> </a:t>
            </a:r>
            <a:r>
              <a:rPr lang="en-US" altLang="zh-CN" dirty="0">
                <a:solidFill>
                  <a:schemeClr val="tx1"/>
                </a:solidFill>
                <a:sym typeface="Wingdings" pitchFamily="2" charset="2"/>
              </a:rPr>
              <a:t></a:t>
            </a:r>
            <a:r>
              <a:rPr lang="en-US" dirty="0">
                <a:solidFill>
                  <a:schemeClr val="tx1"/>
                </a:solidFill>
              </a:rPr>
              <a:t>A container for a project you want to track with Git</a:t>
            </a:r>
          </a:p>
          <a:p>
            <a:pPr>
              <a:lnSpc>
                <a:spcPct val="150000"/>
              </a:lnSpc>
            </a:pPr>
            <a:r>
              <a:rPr lang="zh-CN" altLang="en-US" dirty="0">
                <a:solidFill>
                  <a:schemeClr val="tx1"/>
                </a:solidFill>
              </a:rPr>
              <a:t> </a:t>
            </a:r>
            <a:r>
              <a:rPr lang="en-US" altLang="zh-CN" dirty="0">
                <a:solidFill>
                  <a:schemeClr val="tx1"/>
                </a:solidFill>
                <a:sym typeface="Wingdings" pitchFamily="2" charset="2"/>
              </a:rPr>
              <a:t></a:t>
            </a:r>
            <a:r>
              <a:rPr lang="en-US" dirty="0">
                <a:solidFill>
                  <a:schemeClr val="tx1"/>
                </a:solidFill>
              </a:rPr>
              <a:t>Like a project folder which Git tracks the contents of for us</a:t>
            </a:r>
          </a:p>
          <a:p>
            <a:pPr>
              <a:lnSpc>
                <a:spcPct val="150000"/>
              </a:lnSpc>
            </a:pPr>
            <a:r>
              <a:rPr lang="zh-CN" altLang="en-US" dirty="0">
                <a:solidFill>
                  <a:schemeClr val="tx1"/>
                </a:solidFill>
              </a:rPr>
              <a:t> </a:t>
            </a:r>
            <a:r>
              <a:rPr lang="en-US" altLang="zh-CN" dirty="0">
                <a:solidFill>
                  <a:schemeClr val="tx1"/>
                </a:solidFill>
                <a:sym typeface="Wingdings" pitchFamily="2" charset="2"/>
              </a:rPr>
              <a:t></a:t>
            </a:r>
            <a:r>
              <a:rPr lang="en-US" dirty="0">
                <a:solidFill>
                  <a:schemeClr val="tx1"/>
                </a:solidFill>
              </a:rPr>
              <a:t>Can have many repos for many different projects in your    computer</a:t>
            </a:r>
          </a:p>
          <a:p>
            <a:pPr>
              <a:lnSpc>
                <a:spcPct val="150000"/>
              </a:lnSpc>
            </a:pPr>
            <a:r>
              <a:rPr lang="en-US" dirty="0">
                <a:solidFill>
                  <a:schemeClr val="tx1"/>
                </a:solidFill>
              </a:rPr>
              <a:t> </a:t>
            </a:r>
          </a:p>
          <a:p>
            <a:endParaRPr lang="en-US" dirty="0">
              <a:solidFill>
                <a:schemeClr val="tx1"/>
              </a:solidFill>
            </a:endParaRPr>
          </a:p>
          <a:p>
            <a:r>
              <a:rPr lang="en-US" dirty="0">
                <a:solidFill>
                  <a:schemeClr val="tx1"/>
                </a:solidFill>
              </a:rPr>
              <a:t>      </a:t>
            </a:r>
          </a:p>
          <a:p>
            <a:pPr marL="457200" indent="-457200">
              <a:buAutoNum type="arabicParenR"/>
            </a:pPr>
            <a:endParaRPr lang="en-US" dirty="0">
              <a:solidFill>
                <a:schemeClr val="tx1"/>
              </a:solidFill>
            </a:endParaRPr>
          </a:p>
          <a:p>
            <a:pPr marL="457200" indent="-457200">
              <a:buAutoNum type="arabicParenR"/>
            </a:pPr>
            <a:endParaRPr lang="en-US" dirty="0">
              <a:solidFill>
                <a:schemeClr val="tx1"/>
              </a:solidFill>
            </a:endParaRPr>
          </a:p>
          <a:p>
            <a:pPr marL="457200" indent="-457200">
              <a:buAutoNum type="arabicParenR"/>
            </a:pPr>
            <a:endParaRPr lang="en-US" dirty="0">
              <a:solidFill>
                <a:schemeClr val="tx1"/>
              </a:solidFill>
            </a:endParaRPr>
          </a:p>
        </p:txBody>
      </p:sp>
      <p:pic>
        <p:nvPicPr>
          <p:cNvPr id="4" name="Picture 3">
            <a:extLst>
              <a:ext uri="{FF2B5EF4-FFF2-40B4-BE49-F238E27FC236}">
                <a16:creationId xmlns:a16="http://schemas.microsoft.com/office/drawing/2014/main" id="{1AB37106-334E-1345-A8C3-042ED944F21A}"/>
              </a:ext>
            </a:extLst>
          </p:cNvPr>
          <p:cNvPicPr>
            <a:picLocks noChangeAspect="1"/>
          </p:cNvPicPr>
          <p:nvPr/>
        </p:nvPicPr>
        <p:blipFill>
          <a:blip r:embed="rId2"/>
          <a:stretch>
            <a:fillRect/>
          </a:stretch>
        </p:blipFill>
        <p:spPr>
          <a:xfrm>
            <a:off x="8153400" y="5039267"/>
            <a:ext cx="1524000" cy="1414162"/>
          </a:xfrm>
          <a:prstGeom prst="rect">
            <a:avLst/>
          </a:prstGeom>
        </p:spPr>
      </p:pic>
    </p:spTree>
    <p:extLst>
      <p:ext uri="{BB962C8B-B14F-4D97-AF65-F5344CB8AC3E}">
        <p14:creationId xmlns:p14="http://schemas.microsoft.com/office/powerpoint/2010/main" val="7133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D621-2E30-1942-BFF3-ED2E3F826BF7}"/>
              </a:ext>
            </a:extLst>
          </p:cNvPr>
          <p:cNvSpPr>
            <a:spLocks noGrp="1"/>
          </p:cNvSpPr>
          <p:nvPr>
            <p:ph type="title"/>
          </p:nvPr>
        </p:nvSpPr>
        <p:spPr>
          <a:xfrm>
            <a:off x="609600" y="164756"/>
            <a:ext cx="6922388" cy="677108"/>
          </a:xfrm>
        </p:spPr>
        <p:txBody>
          <a:bodyPr/>
          <a:lstStyle/>
          <a:p>
            <a:r>
              <a:rPr lang="en-US" dirty="0"/>
              <a:t>Main Workflow</a:t>
            </a:r>
          </a:p>
        </p:txBody>
      </p:sp>
      <p:sp>
        <p:nvSpPr>
          <p:cNvPr id="3" name="Text Placeholder 2">
            <a:extLst>
              <a:ext uri="{FF2B5EF4-FFF2-40B4-BE49-F238E27FC236}">
                <a16:creationId xmlns:a16="http://schemas.microsoft.com/office/drawing/2014/main" id="{BFEE948D-2185-5B47-98E7-84111650B490}"/>
              </a:ext>
            </a:extLst>
          </p:cNvPr>
          <p:cNvSpPr>
            <a:spLocks noGrp="1"/>
          </p:cNvSpPr>
          <p:nvPr>
            <p:ph type="body" idx="1"/>
          </p:nvPr>
        </p:nvSpPr>
        <p:spPr>
          <a:xfrm rot="10800000" flipV="1">
            <a:off x="609600" y="1765194"/>
            <a:ext cx="9187129" cy="369332"/>
          </a:xfrm>
        </p:spPr>
        <p:txBody>
          <a:bodyPr/>
          <a:lstStyle/>
          <a:p>
            <a:endParaRPr lang="en-US" dirty="0"/>
          </a:p>
        </p:txBody>
      </p:sp>
      <p:pic>
        <p:nvPicPr>
          <p:cNvPr id="6" name="Picture 5">
            <a:extLst>
              <a:ext uri="{FF2B5EF4-FFF2-40B4-BE49-F238E27FC236}">
                <a16:creationId xmlns:a16="http://schemas.microsoft.com/office/drawing/2014/main" id="{943C50C7-9131-A345-A028-C850057EA909}"/>
              </a:ext>
            </a:extLst>
          </p:cNvPr>
          <p:cNvPicPr>
            <a:picLocks noChangeAspect="1"/>
          </p:cNvPicPr>
          <p:nvPr/>
        </p:nvPicPr>
        <p:blipFill>
          <a:blip r:embed="rId3"/>
          <a:stretch>
            <a:fillRect/>
          </a:stretch>
        </p:blipFill>
        <p:spPr>
          <a:xfrm>
            <a:off x="595009" y="841864"/>
            <a:ext cx="10058400" cy="5620871"/>
          </a:xfrm>
          <a:prstGeom prst="rect">
            <a:avLst/>
          </a:prstGeom>
        </p:spPr>
      </p:pic>
    </p:spTree>
    <p:extLst>
      <p:ext uri="{BB962C8B-B14F-4D97-AF65-F5344CB8AC3E}">
        <p14:creationId xmlns:p14="http://schemas.microsoft.com/office/powerpoint/2010/main" val="105162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0823" y="389084"/>
            <a:ext cx="6935597" cy="689932"/>
          </a:xfrm>
          <a:prstGeom prst="rect">
            <a:avLst/>
          </a:prstGeom>
        </p:spPr>
        <p:txBody>
          <a:bodyPr vert="horz" wrap="square" lIns="0" tIns="12700" rIns="0" bIns="0" rtlCol="0">
            <a:spAutoFit/>
          </a:bodyPr>
          <a:lstStyle/>
          <a:p>
            <a:pPr marL="12700">
              <a:lnSpc>
                <a:spcPct val="100000"/>
              </a:lnSpc>
              <a:spcBef>
                <a:spcPts val="100"/>
              </a:spcBef>
            </a:pPr>
            <a:r>
              <a:rPr spc="-5" dirty="0"/>
              <a:t>Getting</a:t>
            </a:r>
            <a:r>
              <a:rPr spc="-90" dirty="0"/>
              <a:t> </a:t>
            </a:r>
            <a:r>
              <a:rPr dirty="0"/>
              <a:t>help</a:t>
            </a:r>
            <a:r>
              <a:rPr lang="zh-CN" altLang="en-US" dirty="0"/>
              <a:t>：</a:t>
            </a:r>
            <a:r>
              <a:rPr lang="en-US" altLang="zh-CN" dirty="0"/>
              <a:t>git</a:t>
            </a:r>
            <a:r>
              <a:rPr lang="zh-CN" altLang="en-US" dirty="0"/>
              <a:t> </a:t>
            </a:r>
            <a:r>
              <a:rPr lang="en-US" altLang="zh-CN" dirty="0"/>
              <a:t>help</a:t>
            </a:r>
            <a:endParaRPr dirty="0"/>
          </a:p>
        </p:txBody>
      </p:sp>
      <p:sp>
        <p:nvSpPr>
          <p:cNvPr id="3" name="object 3"/>
          <p:cNvSpPr txBox="1"/>
          <p:nvPr/>
        </p:nvSpPr>
        <p:spPr>
          <a:xfrm>
            <a:off x="560019" y="1800435"/>
            <a:ext cx="5238115" cy="436658"/>
          </a:xfrm>
          <a:prstGeom prst="rect">
            <a:avLst/>
          </a:prstGeom>
        </p:spPr>
        <p:txBody>
          <a:bodyPr vert="horz" wrap="square" lIns="0" tIns="66675" rIns="0" bIns="0" rtlCol="0">
            <a:spAutoFit/>
          </a:bodyPr>
          <a:lstStyle/>
          <a:p>
            <a:pPr marL="12700">
              <a:lnSpc>
                <a:spcPct val="100000"/>
              </a:lnSpc>
              <a:spcBef>
                <a:spcPts val="525"/>
              </a:spcBef>
              <a:tabLst>
                <a:tab pos="347345" algn="l"/>
                <a:tab pos="1021715" algn="l"/>
                <a:tab pos="1862455" algn="l"/>
              </a:tabLst>
            </a:pPr>
            <a:r>
              <a:rPr sz="2400" spc="-15" dirty="0">
                <a:solidFill>
                  <a:srgbClr val="A6A6A6"/>
                </a:solidFill>
                <a:latin typeface="Arial"/>
                <a:cs typeface="Arial"/>
              </a:rPr>
              <a:t>$	</a:t>
            </a:r>
            <a:r>
              <a:rPr sz="2400" b="1" spc="345" dirty="0">
                <a:latin typeface="Arial"/>
                <a:cs typeface="Arial"/>
              </a:rPr>
              <a:t>git	</a:t>
            </a:r>
            <a:r>
              <a:rPr sz="2400" b="1" spc="90" dirty="0">
                <a:latin typeface="Arial"/>
                <a:cs typeface="Arial"/>
              </a:rPr>
              <a:t>help	</a:t>
            </a:r>
            <a:r>
              <a:rPr sz="2400" b="1" i="1" spc="50" dirty="0">
                <a:latin typeface="Arial"/>
                <a:cs typeface="Arial"/>
              </a:rPr>
              <a:t>verb</a:t>
            </a:r>
            <a:r>
              <a:rPr lang="en-US" sz="2400" b="1" i="1" dirty="0">
                <a:latin typeface="Arial"/>
                <a:cs typeface="Arial"/>
              </a:rPr>
              <a:t>.      </a:t>
            </a:r>
            <a:r>
              <a:rPr sz="2400" spc="-5" dirty="0">
                <a:latin typeface="Arial"/>
                <a:cs typeface="Arial"/>
              </a:rPr>
              <a:t>Full</a:t>
            </a:r>
            <a:r>
              <a:rPr sz="2400" spc="-45" dirty="0">
                <a:latin typeface="Arial"/>
                <a:cs typeface="Arial"/>
              </a:rPr>
              <a:t> </a:t>
            </a:r>
            <a:r>
              <a:rPr sz="2400" spc="-5" dirty="0">
                <a:latin typeface="Arial"/>
                <a:cs typeface="Arial"/>
              </a:rPr>
              <a:t>page</a:t>
            </a:r>
            <a:endParaRPr sz="2400" dirty="0">
              <a:latin typeface="Arial"/>
              <a:cs typeface="Arial"/>
            </a:endParaRPr>
          </a:p>
        </p:txBody>
      </p:sp>
      <p:sp>
        <p:nvSpPr>
          <p:cNvPr id="4" name="object 4"/>
          <p:cNvSpPr txBox="1"/>
          <p:nvPr/>
        </p:nvSpPr>
        <p:spPr>
          <a:xfrm>
            <a:off x="590823" y="3334798"/>
            <a:ext cx="2212975" cy="391160"/>
          </a:xfrm>
          <a:prstGeom prst="rect">
            <a:avLst/>
          </a:prstGeom>
        </p:spPr>
        <p:txBody>
          <a:bodyPr vert="horz" wrap="square" lIns="0" tIns="12700" rIns="0" bIns="0" rtlCol="0">
            <a:spAutoFit/>
          </a:bodyPr>
          <a:lstStyle/>
          <a:p>
            <a:pPr marL="12700">
              <a:lnSpc>
                <a:spcPct val="100000"/>
              </a:lnSpc>
              <a:spcBef>
                <a:spcPts val="100"/>
              </a:spcBef>
              <a:tabLst>
                <a:tab pos="349250" algn="l"/>
                <a:tab pos="1021715" algn="l"/>
                <a:tab pos="1864360" algn="l"/>
              </a:tabLst>
            </a:pPr>
            <a:r>
              <a:rPr sz="2400" spc="-20" dirty="0">
                <a:solidFill>
                  <a:srgbClr val="A6A6A6"/>
                </a:solidFill>
                <a:latin typeface="Arial"/>
                <a:cs typeface="Arial"/>
              </a:rPr>
              <a:t>$	</a:t>
            </a:r>
            <a:r>
              <a:rPr sz="2400" b="1" spc="340" dirty="0">
                <a:highlight>
                  <a:srgbClr val="FFFF00"/>
                </a:highlight>
                <a:latin typeface="Arial"/>
                <a:cs typeface="Arial"/>
              </a:rPr>
              <a:t>git	</a:t>
            </a:r>
            <a:r>
              <a:rPr sz="2400" b="1" i="1" spc="50" dirty="0">
                <a:highlight>
                  <a:srgbClr val="FFFF00"/>
                </a:highlight>
                <a:latin typeface="Arial"/>
                <a:cs typeface="Arial"/>
              </a:rPr>
              <a:t>verb	</a:t>
            </a:r>
            <a:r>
              <a:rPr sz="2400" b="1" spc="520" dirty="0">
                <a:highlight>
                  <a:srgbClr val="FFFF00"/>
                </a:highlight>
                <a:latin typeface="Arial"/>
                <a:cs typeface="Arial"/>
              </a:rPr>
              <a:t>-</a:t>
            </a:r>
            <a:r>
              <a:rPr sz="2400" b="1" spc="-150" dirty="0">
                <a:highlight>
                  <a:srgbClr val="FFFF00"/>
                </a:highlight>
                <a:latin typeface="Arial"/>
                <a:cs typeface="Arial"/>
              </a:rPr>
              <a:t>h</a:t>
            </a:r>
            <a:endParaRPr sz="2400" dirty="0">
              <a:highlight>
                <a:srgbClr val="FFFF00"/>
              </a:highlight>
              <a:latin typeface="Arial"/>
              <a:cs typeface="Arial"/>
            </a:endParaRPr>
          </a:p>
        </p:txBody>
      </p:sp>
      <p:sp>
        <p:nvSpPr>
          <p:cNvPr id="5" name="object 5"/>
          <p:cNvSpPr txBox="1"/>
          <p:nvPr/>
        </p:nvSpPr>
        <p:spPr>
          <a:xfrm>
            <a:off x="3657600" y="3334798"/>
            <a:ext cx="178879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Concise</a:t>
            </a:r>
            <a:r>
              <a:rPr sz="2400" spc="-35" dirty="0">
                <a:latin typeface="Arial"/>
                <a:cs typeface="Arial"/>
              </a:rPr>
              <a:t> </a:t>
            </a:r>
            <a:r>
              <a:rPr sz="2400" spc="-5" dirty="0">
                <a:latin typeface="Arial"/>
                <a:cs typeface="Arial"/>
              </a:rPr>
              <a:t>help</a:t>
            </a:r>
            <a:endParaRPr sz="2400" dirty="0">
              <a:latin typeface="Arial"/>
              <a:cs typeface="Arial"/>
            </a:endParaRPr>
          </a:p>
        </p:txBody>
      </p:sp>
      <p:sp>
        <p:nvSpPr>
          <p:cNvPr id="6" name="object 6"/>
          <p:cNvSpPr txBox="1"/>
          <p:nvPr/>
        </p:nvSpPr>
        <p:spPr>
          <a:xfrm>
            <a:off x="685800" y="4470390"/>
            <a:ext cx="5112334" cy="764312"/>
          </a:xfrm>
          <a:prstGeom prst="rect">
            <a:avLst/>
          </a:prstGeom>
        </p:spPr>
        <p:txBody>
          <a:bodyPr vert="horz" wrap="square" lIns="0" tIns="12700" rIns="0" bIns="0" rtlCol="0">
            <a:spAutoFit/>
          </a:bodyPr>
          <a:lstStyle/>
          <a:p>
            <a:pPr marL="12700">
              <a:spcBef>
                <a:spcPts val="100"/>
              </a:spcBef>
            </a:pPr>
            <a:r>
              <a:rPr sz="2400" dirty="0">
                <a:latin typeface="Arial"/>
                <a:cs typeface="Arial"/>
              </a:rPr>
              <a:t>E</a:t>
            </a:r>
            <a:r>
              <a:rPr sz="2400" spc="-20" dirty="0">
                <a:latin typeface="Arial"/>
                <a:cs typeface="Arial"/>
              </a:rPr>
              <a:t>x</a:t>
            </a:r>
            <a:r>
              <a:rPr sz="2400" spc="-5" dirty="0">
                <a:latin typeface="Arial"/>
                <a:cs typeface="Arial"/>
              </a:rPr>
              <a:t>ample:</a:t>
            </a:r>
            <a:r>
              <a:rPr lang="en-US" sz="2400" spc="-20" dirty="0">
                <a:solidFill>
                  <a:srgbClr val="A6A6A6"/>
                </a:solidFill>
                <a:latin typeface="Arial"/>
                <a:cs typeface="Arial"/>
              </a:rPr>
              <a:t>$	</a:t>
            </a:r>
            <a:r>
              <a:rPr lang="en-US" sz="2400" b="1" spc="340" dirty="0">
                <a:latin typeface="Arial"/>
                <a:cs typeface="Arial"/>
              </a:rPr>
              <a:t>git	</a:t>
            </a:r>
            <a:r>
              <a:rPr lang="en-US" sz="2400" b="1" spc="114" dirty="0">
                <a:latin typeface="Arial"/>
                <a:cs typeface="Arial"/>
              </a:rPr>
              <a:t>config	</a:t>
            </a:r>
            <a:r>
              <a:rPr lang="en-US" sz="2400" b="1" spc="520" dirty="0">
                <a:latin typeface="Arial"/>
                <a:cs typeface="Arial"/>
              </a:rPr>
              <a:t>-</a:t>
            </a:r>
            <a:r>
              <a:rPr lang="en-US" sz="2400" b="1" spc="-150" dirty="0">
                <a:latin typeface="Arial"/>
                <a:cs typeface="Arial"/>
              </a:rPr>
              <a:t>h</a:t>
            </a:r>
            <a:endParaRPr lang="en-US" sz="2400" dirty="0">
              <a:latin typeface="Arial"/>
              <a:cs typeface="Arial"/>
            </a:endParaRPr>
          </a:p>
          <a:p>
            <a:pPr marL="12700">
              <a:lnSpc>
                <a:spcPct val="100000"/>
              </a:lnSpc>
              <a:spcBef>
                <a:spcPts val="100"/>
              </a:spcBef>
            </a:pPr>
            <a:endParaRPr sz="2400" dirty="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a:t>
            </a:fld>
            <a:endParaRPr dirty="0"/>
          </a:p>
        </p:txBody>
      </p:sp>
      <p:pic>
        <p:nvPicPr>
          <p:cNvPr id="1026" name="Picture 2">
            <a:extLst>
              <a:ext uri="{FF2B5EF4-FFF2-40B4-BE49-F238E27FC236}">
                <a16:creationId xmlns:a16="http://schemas.microsoft.com/office/drawing/2014/main" id="{EC9ACD9C-9C23-C545-AACF-69D170DC7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552" y="1147567"/>
            <a:ext cx="6002198" cy="5650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018" y="304800"/>
            <a:ext cx="5535981" cy="689932"/>
          </a:xfrm>
          <a:prstGeom prst="rect">
            <a:avLst/>
          </a:prstGeom>
        </p:spPr>
        <p:txBody>
          <a:bodyPr vert="horz" wrap="square" lIns="0" tIns="12700" rIns="0" bIns="0" rtlCol="0">
            <a:spAutoFit/>
          </a:bodyPr>
          <a:lstStyle/>
          <a:p>
            <a:pPr marL="12700">
              <a:lnSpc>
                <a:spcPct val="100000"/>
              </a:lnSpc>
              <a:spcBef>
                <a:spcPts val="100"/>
              </a:spcBef>
            </a:pPr>
            <a:r>
              <a:rPr dirty="0"/>
              <a:t>Exploring </a:t>
            </a:r>
            <a:r>
              <a:rPr spc="-5" dirty="0"/>
              <a:t>git</a:t>
            </a:r>
            <a:r>
              <a:rPr spc="-85" dirty="0"/>
              <a:t> </a:t>
            </a:r>
            <a:r>
              <a:rPr spc="-5" dirty="0"/>
              <a:t>repository</a:t>
            </a:r>
          </a:p>
        </p:txBody>
      </p:sp>
      <p:sp>
        <p:nvSpPr>
          <p:cNvPr id="3" name="object 3"/>
          <p:cNvSpPr txBox="1"/>
          <p:nvPr/>
        </p:nvSpPr>
        <p:spPr>
          <a:xfrm>
            <a:off x="560019" y="1399669"/>
            <a:ext cx="10337800" cy="1807546"/>
          </a:xfrm>
          <a:prstGeom prst="rect">
            <a:avLst/>
          </a:prstGeom>
        </p:spPr>
        <p:txBody>
          <a:bodyPr vert="horz" wrap="square" lIns="0" tIns="52705" rIns="0" bIns="0" rtlCol="0">
            <a:spAutoFit/>
          </a:bodyPr>
          <a:lstStyle/>
          <a:p>
            <a:pPr marL="12700">
              <a:lnSpc>
                <a:spcPct val="100000"/>
              </a:lnSpc>
            </a:pPr>
            <a:r>
              <a:rPr sz="2400" dirty="0">
                <a:latin typeface="Caladea"/>
                <a:cs typeface="Caladea"/>
              </a:rPr>
              <a:t>Check current status </a:t>
            </a:r>
            <a:r>
              <a:rPr sz="2400" spc="-10" dirty="0">
                <a:latin typeface="Caladea"/>
                <a:cs typeface="Caladea"/>
              </a:rPr>
              <a:t>of </a:t>
            </a:r>
            <a:r>
              <a:rPr sz="2400" spc="-5" dirty="0">
                <a:latin typeface="Caladea"/>
                <a:cs typeface="Caladea"/>
              </a:rPr>
              <a:t>your</a:t>
            </a:r>
            <a:r>
              <a:rPr sz="2400" spc="-15" dirty="0">
                <a:latin typeface="Caladea"/>
                <a:cs typeface="Caladea"/>
              </a:rPr>
              <a:t> </a:t>
            </a:r>
            <a:r>
              <a:rPr sz="2400" spc="-5" dirty="0">
                <a:latin typeface="Caladea"/>
                <a:cs typeface="Caladea"/>
              </a:rPr>
              <a:t>repository</a:t>
            </a:r>
            <a:endParaRPr sz="2400" dirty="0">
              <a:latin typeface="Caladea"/>
              <a:cs typeface="Caladea"/>
            </a:endParaRPr>
          </a:p>
          <a:p>
            <a:pPr marL="12700">
              <a:lnSpc>
                <a:spcPct val="100000"/>
              </a:lnSpc>
              <a:spcBef>
                <a:spcPts val="365"/>
              </a:spcBef>
              <a:tabLst>
                <a:tab pos="793115" algn="l"/>
              </a:tabLst>
            </a:pPr>
            <a:r>
              <a:rPr sz="2800" spc="545" dirty="0">
                <a:highlight>
                  <a:srgbClr val="FFFF00"/>
                </a:highlight>
                <a:latin typeface="Arial"/>
                <a:cs typeface="Arial"/>
              </a:rPr>
              <a:t>git	</a:t>
            </a:r>
            <a:r>
              <a:rPr sz="2800" spc="290" dirty="0">
                <a:highlight>
                  <a:srgbClr val="FFFF00"/>
                </a:highlight>
                <a:latin typeface="Arial"/>
                <a:cs typeface="Arial"/>
              </a:rPr>
              <a:t>status</a:t>
            </a:r>
            <a:r>
              <a:rPr lang="zh-CN" altLang="en-US" sz="2800" dirty="0">
                <a:latin typeface="Arial"/>
                <a:cs typeface="Arial"/>
              </a:rPr>
              <a:t>                                   </a:t>
            </a:r>
            <a:r>
              <a:rPr sz="2400" i="1" spc="-5" dirty="0">
                <a:solidFill>
                  <a:srgbClr val="FF0000"/>
                </a:solidFill>
                <a:latin typeface="Arial"/>
                <a:cs typeface="Arial"/>
              </a:rPr>
              <a:t>Execute </a:t>
            </a:r>
            <a:r>
              <a:rPr sz="2400" i="1" dirty="0">
                <a:solidFill>
                  <a:srgbClr val="FF0000"/>
                </a:solidFill>
                <a:latin typeface="Arial"/>
                <a:cs typeface="Arial"/>
              </a:rPr>
              <a:t>this </a:t>
            </a:r>
            <a:r>
              <a:rPr sz="2400" i="1" spc="-5" dirty="0">
                <a:solidFill>
                  <a:srgbClr val="FF0000"/>
                </a:solidFill>
                <a:latin typeface="Arial"/>
                <a:cs typeface="Arial"/>
              </a:rPr>
              <a:t>commands</a:t>
            </a:r>
            <a:r>
              <a:rPr sz="2400" i="1" dirty="0">
                <a:solidFill>
                  <a:srgbClr val="FF0000"/>
                </a:solidFill>
                <a:latin typeface="Arial"/>
                <a:cs typeface="Arial"/>
              </a:rPr>
              <a:t> </a:t>
            </a:r>
            <a:r>
              <a:rPr sz="2400" i="1" spc="-5" dirty="0">
                <a:solidFill>
                  <a:srgbClr val="FF0000"/>
                </a:solidFill>
                <a:latin typeface="Arial"/>
                <a:cs typeface="Arial"/>
              </a:rPr>
              <a:t>often</a:t>
            </a:r>
            <a:endParaRPr sz="2400" i="1" dirty="0">
              <a:solidFill>
                <a:srgbClr val="FF0000"/>
              </a:solidFill>
              <a:latin typeface="Arial"/>
              <a:cs typeface="Arial"/>
            </a:endParaRPr>
          </a:p>
          <a:p>
            <a:pPr marL="12700">
              <a:lnSpc>
                <a:spcPct val="100000"/>
              </a:lnSpc>
              <a:spcBef>
                <a:spcPts val="395"/>
              </a:spcBef>
            </a:pPr>
            <a:r>
              <a:rPr sz="2400" dirty="0">
                <a:latin typeface="Caladea"/>
                <a:cs typeface="Caladea"/>
              </a:rPr>
              <a:t>View </a:t>
            </a:r>
            <a:r>
              <a:rPr sz="2400" spc="-5" dirty="0">
                <a:latin typeface="Caladea"/>
                <a:cs typeface="Caladea"/>
              </a:rPr>
              <a:t>history of</a:t>
            </a:r>
            <a:r>
              <a:rPr sz="2400" spc="-20" dirty="0">
                <a:latin typeface="Caladea"/>
                <a:cs typeface="Caladea"/>
              </a:rPr>
              <a:t> </a:t>
            </a:r>
            <a:r>
              <a:rPr sz="2400" spc="-5" dirty="0">
                <a:latin typeface="Caladea"/>
                <a:cs typeface="Caladea"/>
              </a:rPr>
              <a:t>commits</a:t>
            </a:r>
            <a:endParaRPr sz="2400" dirty="0">
              <a:latin typeface="Caladea"/>
              <a:cs typeface="Caladea"/>
            </a:endParaRPr>
          </a:p>
          <a:p>
            <a:pPr marL="12700">
              <a:lnSpc>
                <a:spcPct val="100000"/>
              </a:lnSpc>
              <a:spcBef>
                <a:spcPts val="370"/>
              </a:spcBef>
              <a:tabLst>
                <a:tab pos="793115" algn="l"/>
              </a:tabLst>
            </a:pPr>
            <a:r>
              <a:rPr sz="2800" spc="545" dirty="0">
                <a:highlight>
                  <a:srgbClr val="FFFF00"/>
                </a:highlight>
                <a:latin typeface="Arial"/>
                <a:cs typeface="Arial"/>
              </a:rPr>
              <a:t>git	</a:t>
            </a:r>
            <a:r>
              <a:rPr sz="2800" spc="285" dirty="0">
                <a:highlight>
                  <a:srgbClr val="FFFF00"/>
                </a:highlight>
                <a:latin typeface="Arial"/>
                <a:cs typeface="Arial"/>
              </a:rPr>
              <a:t>log</a:t>
            </a:r>
            <a:endParaRPr sz="2800" dirty="0">
              <a:highlight>
                <a:srgbClr val="FFFF00"/>
              </a:highlight>
              <a:latin typeface="Arial"/>
              <a:cs typeface="Arial"/>
            </a:endParaRPr>
          </a:p>
        </p:txBody>
      </p:sp>
      <p:sp>
        <p:nvSpPr>
          <p:cNvPr id="4" name="object 4"/>
          <p:cNvSpPr/>
          <p:nvPr/>
        </p:nvSpPr>
        <p:spPr>
          <a:xfrm>
            <a:off x="5538419" y="1461834"/>
            <a:ext cx="381000" cy="1683215"/>
          </a:xfrm>
          <a:custGeom>
            <a:avLst/>
            <a:gdLst/>
            <a:ahLst/>
            <a:cxnLst/>
            <a:rect l="l" t="t" r="r" b="b"/>
            <a:pathLst>
              <a:path w="437515" h="2082164">
                <a:moveTo>
                  <a:pt x="0" y="0"/>
                </a:moveTo>
                <a:lnTo>
                  <a:pt x="69122" y="1852"/>
                </a:lnTo>
                <a:lnTo>
                  <a:pt x="129155" y="7014"/>
                </a:lnTo>
                <a:lnTo>
                  <a:pt x="176497" y="14895"/>
                </a:lnTo>
                <a:lnTo>
                  <a:pt x="218694" y="36449"/>
                </a:lnTo>
                <a:lnTo>
                  <a:pt x="218694" y="938021"/>
                </a:lnTo>
                <a:lnTo>
                  <a:pt x="229843" y="949518"/>
                </a:lnTo>
                <a:lnTo>
                  <a:pt x="260890" y="959520"/>
                </a:lnTo>
                <a:lnTo>
                  <a:pt x="308232" y="967419"/>
                </a:lnTo>
                <a:lnTo>
                  <a:pt x="368265" y="972606"/>
                </a:lnTo>
                <a:lnTo>
                  <a:pt x="437388" y="974470"/>
                </a:lnTo>
                <a:lnTo>
                  <a:pt x="368265" y="976323"/>
                </a:lnTo>
                <a:lnTo>
                  <a:pt x="308232" y="981485"/>
                </a:lnTo>
                <a:lnTo>
                  <a:pt x="260890" y="989366"/>
                </a:lnTo>
                <a:lnTo>
                  <a:pt x="229843" y="999375"/>
                </a:lnTo>
                <a:lnTo>
                  <a:pt x="218694" y="1010919"/>
                </a:lnTo>
                <a:lnTo>
                  <a:pt x="218694" y="2045335"/>
                </a:lnTo>
                <a:lnTo>
                  <a:pt x="207544" y="2056879"/>
                </a:lnTo>
                <a:lnTo>
                  <a:pt x="176497" y="2066888"/>
                </a:lnTo>
                <a:lnTo>
                  <a:pt x="129155" y="2074769"/>
                </a:lnTo>
                <a:lnTo>
                  <a:pt x="69122" y="2079931"/>
                </a:lnTo>
                <a:lnTo>
                  <a:pt x="0" y="2081783"/>
                </a:lnTo>
              </a:path>
            </a:pathLst>
          </a:custGeom>
          <a:ln w="9144">
            <a:solidFill>
              <a:srgbClr val="00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7</a:t>
            </a:fld>
            <a:endParaRPr dirty="0"/>
          </a:p>
        </p:txBody>
      </p:sp>
      <p:pic>
        <p:nvPicPr>
          <p:cNvPr id="8" name="Picture 7" descr="A screenshot of a cell phone&#10;&#10;Description automatically generated">
            <a:extLst>
              <a:ext uri="{FF2B5EF4-FFF2-40B4-BE49-F238E27FC236}">
                <a16:creationId xmlns:a16="http://schemas.microsoft.com/office/drawing/2014/main" id="{06687176-8F82-5648-9451-A6451EC77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8" y="3429000"/>
            <a:ext cx="3453792" cy="2895600"/>
          </a:xfrm>
          <a:prstGeom prst="rect">
            <a:avLst/>
          </a:prstGeom>
        </p:spPr>
      </p:pic>
      <p:pic>
        <p:nvPicPr>
          <p:cNvPr id="9" name="Picture 8">
            <a:extLst>
              <a:ext uri="{FF2B5EF4-FFF2-40B4-BE49-F238E27FC236}">
                <a16:creationId xmlns:a16="http://schemas.microsoft.com/office/drawing/2014/main" id="{7B5AC219-CDB5-C441-83E9-5F9B1FE552E2}"/>
              </a:ext>
            </a:extLst>
          </p:cNvPr>
          <p:cNvPicPr>
            <a:picLocks noChangeAspect="1"/>
          </p:cNvPicPr>
          <p:nvPr/>
        </p:nvPicPr>
        <p:blipFill>
          <a:blip r:embed="rId4"/>
          <a:stretch>
            <a:fillRect/>
          </a:stretch>
        </p:blipFill>
        <p:spPr>
          <a:xfrm>
            <a:off x="674685" y="3324294"/>
            <a:ext cx="4243999" cy="327747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51F7216-FB70-4640-83C3-CA5F5D61B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408" y="4038600"/>
            <a:ext cx="3914168" cy="1365250"/>
          </a:xfrm>
          <a:prstGeom prst="rect">
            <a:avLst/>
          </a:prstGeom>
        </p:spPr>
      </p:pic>
      <p:sp>
        <p:nvSpPr>
          <p:cNvPr id="12" name="Right Arrow 11">
            <a:extLst>
              <a:ext uri="{FF2B5EF4-FFF2-40B4-BE49-F238E27FC236}">
                <a16:creationId xmlns:a16="http://schemas.microsoft.com/office/drawing/2014/main" id="{1529944B-562C-C743-8627-0309CE9FFBE2}"/>
              </a:ext>
            </a:extLst>
          </p:cNvPr>
          <p:cNvSpPr/>
          <p:nvPr/>
        </p:nvSpPr>
        <p:spPr>
          <a:xfrm>
            <a:off x="5174842" y="4537391"/>
            <a:ext cx="978408" cy="484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a:t>
            </a:fld>
            <a:endParaRPr dirty="0"/>
          </a:p>
        </p:txBody>
      </p:sp>
      <p:sp>
        <p:nvSpPr>
          <p:cNvPr id="2" name="object 2"/>
          <p:cNvSpPr txBox="1">
            <a:spLocks noGrp="1"/>
          </p:cNvSpPr>
          <p:nvPr>
            <p:ph type="title"/>
          </p:nvPr>
        </p:nvSpPr>
        <p:spPr>
          <a:xfrm>
            <a:off x="560020" y="339597"/>
            <a:ext cx="8731428" cy="696595"/>
          </a:xfrm>
          <a:prstGeom prst="rect">
            <a:avLst/>
          </a:prstGeom>
        </p:spPr>
        <p:txBody>
          <a:bodyPr vert="horz" wrap="square" lIns="0" tIns="12700" rIns="0" bIns="0" rtlCol="0">
            <a:spAutoFit/>
          </a:bodyPr>
          <a:lstStyle/>
          <a:p>
            <a:pPr marL="12700">
              <a:lnSpc>
                <a:spcPct val="100000"/>
              </a:lnSpc>
              <a:spcBef>
                <a:spcPts val="100"/>
              </a:spcBef>
              <a:tabLst>
                <a:tab pos="3350260" algn="l"/>
              </a:tabLst>
            </a:pPr>
            <a:r>
              <a:rPr spc="-5" dirty="0"/>
              <a:t>Setting</a:t>
            </a:r>
            <a:r>
              <a:rPr spc="10" dirty="0"/>
              <a:t> </a:t>
            </a:r>
            <a:r>
              <a:rPr dirty="0"/>
              <a:t>up</a:t>
            </a:r>
            <a:r>
              <a:rPr spc="-10" dirty="0"/>
              <a:t> </a:t>
            </a:r>
            <a:r>
              <a:rPr spc="-5" dirty="0"/>
              <a:t>git	</a:t>
            </a:r>
            <a:r>
              <a:rPr lang="en-US" altLang="zh-CN" spc="-5" dirty="0"/>
              <a:t>:git</a:t>
            </a:r>
            <a:r>
              <a:rPr lang="zh-CN" altLang="en-US" spc="-5" dirty="0"/>
              <a:t> </a:t>
            </a:r>
            <a:r>
              <a:rPr lang="en-US" altLang="zh-CN" spc="-5" dirty="0"/>
              <a:t>config</a:t>
            </a:r>
            <a:endParaRPr spc="-5" dirty="0"/>
          </a:p>
        </p:txBody>
      </p:sp>
      <p:sp>
        <p:nvSpPr>
          <p:cNvPr id="3" name="object 3"/>
          <p:cNvSpPr txBox="1"/>
          <p:nvPr/>
        </p:nvSpPr>
        <p:spPr>
          <a:xfrm>
            <a:off x="457200" y="1143000"/>
            <a:ext cx="10452531" cy="2885405"/>
          </a:xfrm>
          <a:prstGeom prst="rect">
            <a:avLst/>
          </a:prstGeom>
        </p:spPr>
        <p:txBody>
          <a:bodyPr vert="horz" wrap="square" lIns="0" tIns="12700" rIns="0" bIns="0" rtlCol="0">
            <a:spAutoFit/>
          </a:bodyPr>
          <a:lstStyle/>
          <a:p>
            <a:pPr>
              <a:lnSpc>
                <a:spcPct val="150000"/>
              </a:lnSpc>
              <a:spcBef>
                <a:spcPts val="5"/>
              </a:spcBef>
            </a:pPr>
            <a:r>
              <a:rPr lang="en-US" sz="3200" b="1" dirty="0">
                <a:highlight>
                  <a:srgbClr val="FFFF00"/>
                </a:highlight>
                <a:latin typeface="Arial"/>
                <a:cs typeface="Arial"/>
              </a:rPr>
              <a:t>git config</a:t>
            </a:r>
            <a:r>
              <a:rPr lang="en-US" sz="3200" dirty="0">
                <a:latin typeface="Arial"/>
                <a:cs typeface="Arial"/>
              </a:rPr>
              <a:t>: </a:t>
            </a:r>
            <a:r>
              <a:rPr lang="en-US" sz="2400" dirty="0"/>
              <a:t>get and set configuration variables that control all aspects of how Git looks and operates.</a:t>
            </a:r>
            <a:endParaRPr sz="3200" dirty="0">
              <a:latin typeface="Arial"/>
              <a:cs typeface="Arial"/>
            </a:endParaRPr>
          </a:p>
          <a:p>
            <a:pPr marL="12700">
              <a:lnSpc>
                <a:spcPct val="100000"/>
              </a:lnSpc>
              <a:tabLst>
                <a:tab pos="347345" algn="l"/>
                <a:tab pos="1021715" algn="l"/>
                <a:tab pos="2199640" algn="l"/>
                <a:tab pos="3713479" algn="l"/>
                <a:tab pos="5397500" algn="l"/>
                <a:tab pos="6577330" algn="l"/>
              </a:tabLst>
            </a:pPr>
            <a:r>
              <a:rPr sz="2400" spc="-20" dirty="0">
                <a:solidFill>
                  <a:srgbClr val="A6A6A6"/>
                </a:solidFill>
                <a:latin typeface="Arial"/>
                <a:cs typeface="Arial"/>
              </a:rPr>
              <a:t>$	</a:t>
            </a:r>
            <a:r>
              <a:rPr sz="2400" spc="475" dirty="0">
                <a:latin typeface="Arial"/>
                <a:cs typeface="Arial"/>
              </a:rPr>
              <a:t>git	</a:t>
            </a:r>
            <a:r>
              <a:rPr sz="2400" spc="254" dirty="0">
                <a:latin typeface="Arial"/>
                <a:cs typeface="Arial"/>
              </a:rPr>
              <a:t>config	</a:t>
            </a:r>
            <a:r>
              <a:rPr sz="2400" spc="320" dirty="0">
                <a:latin typeface="Arial"/>
                <a:cs typeface="Arial"/>
              </a:rPr>
              <a:t>--global	</a:t>
            </a:r>
            <a:r>
              <a:rPr sz="2400" spc="60" dirty="0">
                <a:latin typeface="Arial"/>
                <a:cs typeface="Arial"/>
              </a:rPr>
              <a:t>user.name	</a:t>
            </a:r>
            <a:r>
              <a:rPr lang="en-US" sz="2400" spc="60" dirty="0">
                <a:latin typeface="Arial"/>
                <a:cs typeface="Arial"/>
              </a:rPr>
              <a:t>/**your username**/</a:t>
            </a:r>
          </a:p>
          <a:p>
            <a:pPr marL="12700">
              <a:lnSpc>
                <a:spcPct val="100000"/>
              </a:lnSpc>
              <a:tabLst>
                <a:tab pos="347345" algn="l"/>
                <a:tab pos="1021715" algn="l"/>
                <a:tab pos="2199640" algn="l"/>
                <a:tab pos="3713479" algn="l"/>
                <a:tab pos="5397500" algn="l"/>
                <a:tab pos="6577330" algn="l"/>
              </a:tabLst>
            </a:pPr>
            <a:r>
              <a:rPr sz="2400" spc="-20" dirty="0">
                <a:solidFill>
                  <a:srgbClr val="A6A6A6"/>
                </a:solidFill>
                <a:latin typeface="Arial"/>
                <a:cs typeface="Arial"/>
              </a:rPr>
              <a:t>$	</a:t>
            </a:r>
            <a:r>
              <a:rPr sz="2400" spc="475" dirty="0">
                <a:latin typeface="Arial"/>
                <a:cs typeface="Arial"/>
              </a:rPr>
              <a:t>git	</a:t>
            </a:r>
            <a:r>
              <a:rPr sz="2400" spc="254" dirty="0">
                <a:latin typeface="Arial"/>
                <a:cs typeface="Arial"/>
              </a:rPr>
              <a:t>config	</a:t>
            </a:r>
            <a:r>
              <a:rPr sz="2400" spc="320" dirty="0">
                <a:latin typeface="Arial"/>
                <a:cs typeface="Arial"/>
              </a:rPr>
              <a:t>--global	</a:t>
            </a:r>
            <a:r>
              <a:rPr sz="2400" spc="215" dirty="0">
                <a:latin typeface="Arial"/>
                <a:cs typeface="Arial"/>
              </a:rPr>
              <a:t>user.email	</a:t>
            </a:r>
            <a:r>
              <a:rPr lang="en-US" sz="2400" spc="215" dirty="0">
                <a:latin typeface="Arial"/>
                <a:cs typeface="Arial"/>
              </a:rPr>
              <a:t> /**your email address**/</a:t>
            </a:r>
          </a:p>
          <a:p>
            <a:pPr marL="12700">
              <a:lnSpc>
                <a:spcPct val="100000"/>
              </a:lnSpc>
              <a:spcBef>
                <a:spcPts val="395"/>
              </a:spcBef>
              <a:tabLst>
                <a:tab pos="347345" algn="l"/>
                <a:tab pos="1021715" algn="l"/>
                <a:tab pos="2199640" algn="l"/>
                <a:tab pos="3714750" algn="l"/>
                <a:tab pos="5566410" algn="l"/>
              </a:tabLst>
            </a:pPr>
            <a:r>
              <a:rPr sz="2400" spc="-20" dirty="0">
                <a:solidFill>
                  <a:srgbClr val="A6A6A6"/>
                </a:solidFill>
                <a:latin typeface="Arial"/>
                <a:cs typeface="Arial"/>
              </a:rPr>
              <a:t>$	</a:t>
            </a:r>
            <a:r>
              <a:rPr sz="2400" spc="475" dirty="0">
                <a:latin typeface="Arial"/>
                <a:cs typeface="Arial"/>
              </a:rPr>
              <a:t>git	</a:t>
            </a:r>
            <a:r>
              <a:rPr sz="2400" spc="254" dirty="0">
                <a:latin typeface="Arial"/>
                <a:cs typeface="Arial"/>
              </a:rPr>
              <a:t>config	</a:t>
            </a:r>
            <a:r>
              <a:rPr sz="2400" spc="320" dirty="0">
                <a:latin typeface="Arial"/>
                <a:cs typeface="Arial"/>
              </a:rPr>
              <a:t>--global	</a:t>
            </a:r>
            <a:r>
              <a:rPr sz="2400" spc="290" dirty="0" err="1">
                <a:latin typeface="Arial"/>
                <a:cs typeface="Arial"/>
              </a:rPr>
              <a:t>core.editor</a:t>
            </a:r>
            <a:r>
              <a:rPr lang="en-US" sz="2400" spc="290" dirty="0">
                <a:latin typeface="Arial"/>
                <a:cs typeface="Arial"/>
              </a:rPr>
              <a:t> /**editor you preferred**/</a:t>
            </a:r>
          </a:p>
          <a:p>
            <a:pPr marL="12700">
              <a:lnSpc>
                <a:spcPct val="100000"/>
              </a:lnSpc>
              <a:spcBef>
                <a:spcPts val="395"/>
              </a:spcBef>
              <a:tabLst>
                <a:tab pos="347345" algn="l"/>
                <a:tab pos="1021715" algn="l"/>
                <a:tab pos="2199640" algn="l"/>
                <a:tab pos="3714750" algn="l"/>
                <a:tab pos="5566410" algn="l"/>
              </a:tabLst>
            </a:pPr>
            <a:r>
              <a:rPr sz="2400" spc="-20" dirty="0">
                <a:solidFill>
                  <a:srgbClr val="A6A6A6"/>
                </a:solidFill>
                <a:latin typeface="Arial"/>
                <a:cs typeface="Arial"/>
              </a:rPr>
              <a:t>$	</a:t>
            </a:r>
            <a:r>
              <a:rPr sz="2400" spc="475" dirty="0">
                <a:latin typeface="Arial"/>
                <a:cs typeface="Arial"/>
              </a:rPr>
              <a:t>git	</a:t>
            </a:r>
            <a:r>
              <a:rPr sz="2400" spc="254" dirty="0">
                <a:latin typeface="Arial"/>
                <a:cs typeface="Arial"/>
              </a:rPr>
              <a:t>config	</a:t>
            </a:r>
            <a:r>
              <a:rPr sz="2400" spc="565" dirty="0">
                <a:latin typeface="Arial"/>
                <a:cs typeface="Arial"/>
              </a:rPr>
              <a:t>--list	</a:t>
            </a:r>
            <a:endParaRPr sz="2400" dirty="0">
              <a:latin typeface="Arial"/>
              <a:cs typeface="Arial"/>
            </a:endParaRPr>
          </a:p>
        </p:txBody>
      </p:sp>
      <p:pic>
        <p:nvPicPr>
          <p:cNvPr id="5" name="Picture 4">
            <a:extLst>
              <a:ext uri="{FF2B5EF4-FFF2-40B4-BE49-F238E27FC236}">
                <a16:creationId xmlns:a16="http://schemas.microsoft.com/office/drawing/2014/main" id="{905CEB2F-2C47-2F41-AEC4-851B5EB47D2A}"/>
              </a:ext>
            </a:extLst>
          </p:cNvPr>
          <p:cNvPicPr>
            <a:picLocks noChangeAspect="1"/>
          </p:cNvPicPr>
          <p:nvPr/>
        </p:nvPicPr>
        <p:blipFill>
          <a:blip r:embed="rId3"/>
          <a:stretch>
            <a:fillRect/>
          </a:stretch>
        </p:blipFill>
        <p:spPr>
          <a:xfrm>
            <a:off x="457200" y="4343400"/>
            <a:ext cx="6495067" cy="2108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a:t>
            </a:fld>
            <a:endParaRPr dirty="0"/>
          </a:p>
        </p:txBody>
      </p:sp>
      <p:sp>
        <p:nvSpPr>
          <p:cNvPr id="2" name="object 2"/>
          <p:cNvSpPr txBox="1">
            <a:spLocks noGrp="1"/>
          </p:cNvSpPr>
          <p:nvPr>
            <p:ph type="title"/>
          </p:nvPr>
        </p:nvSpPr>
        <p:spPr>
          <a:xfrm>
            <a:off x="560019" y="407644"/>
            <a:ext cx="8162290" cy="696595"/>
          </a:xfrm>
          <a:prstGeom prst="rect">
            <a:avLst/>
          </a:prstGeom>
        </p:spPr>
        <p:txBody>
          <a:bodyPr vert="horz" wrap="square" lIns="0" tIns="12700" rIns="0" bIns="0" rtlCol="0">
            <a:spAutoFit/>
          </a:bodyPr>
          <a:lstStyle/>
          <a:p>
            <a:pPr marL="12700">
              <a:lnSpc>
                <a:spcPct val="100000"/>
              </a:lnSpc>
              <a:spcBef>
                <a:spcPts val="100"/>
              </a:spcBef>
            </a:pPr>
            <a:r>
              <a:rPr spc="-5" dirty="0"/>
              <a:t>Creating </a:t>
            </a:r>
            <a:r>
              <a:rPr lang="en-US" spc="-5" dirty="0"/>
              <a:t>a R</a:t>
            </a:r>
            <a:r>
              <a:rPr spc="-5" dirty="0"/>
              <a:t>epositor</a:t>
            </a:r>
            <a:r>
              <a:rPr lang="en-US" spc="-5" dirty="0"/>
              <a:t>y :git </a:t>
            </a:r>
            <a:r>
              <a:rPr lang="en-US" spc="-5" dirty="0" err="1"/>
              <a:t>init</a:t>
            </a:r>
            <a:endParaRPr spc="-5" dirty="0"/>
          </a:p>
        </p:txBody>
      </p:sp>
      <p:sp>
        <p:nvSpPr>
          <p:cNvPr id="3" name="object 3"/>
          <p:cNvSpPr txBox="1"/>
          <p:nvPr/>
        </p:nvSpPr>
        <p:spPr>
          <a:xfrm>
            <a:off x="560019" y="1439926"/>
            <a:ext cx="6847840" cy="764312"/>
          </a:xfrm>
          <a:prstGeom prst="rect">
            <a:avLst/>
          </a:prstGeom>
        </p:spPr>
        <p:txBody>
          <a:bodyPr vert="horz" wrap="square" lIns="0" tIns="12700" rIns="0" bIns="0" rtlCol="0">
            <a:spAutoFit/>
          </a:bodyPr>
          <a:lstStyle/>
          <a:p>
            <a:pPr marL="12700">
              <a:lnSpc>
                <a:spcPct val="100000"/>
              </a:lnSpc>
              <a:spcBef>
                <a:spcPts val="100"/>
              </a:spcBef>
              <a:tabLst>
                <a:tab pos="469265" algn="l"/>
                <a:tab pos="4147185" algn="l"/>
                <a:tab pos="4819650" algn="l"/>
                <a:tab pos="5661025" algn="l"/>
              </a:tabLst>
            </a:pPr>
            <a:r>
              <a:rPr sz="1800" dirty="0">
                <a:latin typeface="Caladea"/>
                <a:cs typeface="Caladea"/>
              </a:rPr>
              <a:t>―	</a:t>
            </a:r>
            <a:r>
              <a:rPr sz="2400" dirty="0">
                <a:latin typeface="Caladea"/>
                <a:cs typeface="Caladea"/>
              </a:rPr>
              <a:t>New </a:t>
            </a:r>
            <a:r>
              <a:rPr sz="2400" spc="-5" dirty="0">
                <a:latin typeface="Caladea"/>
                <a:cs typeface="Caladea"/>
              </a:rPr>
              <a:t>d</a:t>
            </a:r>
            <a:r>
              <a:rPr sz="2400" dirty="0">
                <a:latin typeface="Caladea"/>
                <a:cs typeface="Caladea"/>
              </a:rPr>
              <a:t>i</a:t>
            </a:r>
            <a:r>
              <a:rPr sz="2400" spc="-5" dirty="0">
                <a:latin typeface="Caladea"/>
                <a:cs typeface="Caladea"/>
              </a:rPr>
              <a:t>rec</a:t>
            </a:r>
            <a:r>
              <a:rPr sz="2400" dirty="0">
                <a:latin typeface="Caladea"/>
                <a:cs typeface="Caladea"/>
              </a:rPr>
              <a:t>t</a:t>
            </a:r>
            <a:r>
              <a:rPr sz="2400" spc="-5" dirty="0">
                <a:latin typeface="Caladea"/>
                <a:cs typeface="Caladea"/>
              </a:rPr>
              <a:t>ory/project</a:t>
            </a:r>
            <a:r>
              <a:rPr sz="2400" dirty="0">
                <a:latin typeface="Caladea"/>
                <a:cs typeface="Caladea"/>
              </a:rPr>
              <a:t>	</a:t>
            </a:r>
            <a:r>
              <a:rPr lang="en-US" sz="2400" spc="340" dirty="0">
                <a:highlight>
                  <a:srgbClr val="FFFF00"/>
                </a:highlight>
                <a:latin typeface="Abadi" panose="020F0502020204030204" pitchFamily="34" charset="0"/>
                <a:cs typeface="Abadi" panose="020F0502020204030204" pitchFamily="34" charset="0"/>
              </a:rPr>
              <a:t>git </a:t>
            </a:r>
            <a:r>
              <a:rPr lang="en-US" sz="2400" spc="340" dirty="0" err="1">
                <a:highlight>
                  <a:srgbClr val="FFFF00"/>
                </a:highlight>
                <a:latin typeface="Abadi" panose="020F0502020204030204" pitchFamily="34" charset="0"/>
                <a:cs typeface="Abadi" panose="020F0502020204030204" pitchFamily="34" charset="0"/>
              </a:rPr>
              <a:t>init</a:t>
            </a:r>
            <a:r>
              <a:rPr lang="en-US" sz="2400" spc="340" dirty="0">
                <a:highlight>
                  <a:srgbClr val="FFFF00"/>
                </a:highlight>
                <a:latin typeface="Abadi" panose="020F0502020204030204" pitchFamily="34" charset="0"/>
                <a:cs typeface="Abadi" panose="020F0502020204030204" pitchFamily="34" charset="0"/>
              </a:rPr>
              <a:t> </a:t>
            </a:r>
            <a:r>
              <a:rPr lang="en-US" sz="2400" spc="340" dirty="0" err="1">
                <a:latin typeface="Abadi" panose="020F0502020204030204" pitchFamily="34" charset="0"/>
                <a:cs typeface="Abadi" panose="020F0502020204030204" pitchFamily="34" charset="0"/>
              </a:rPr>
              <a:t>dirname</a:t>
            </a:r>
            <a:endParaRPr lang="en-US" sz="2400" i="1" spc="-15" dirty="0">
              <a:latin typeface="Abadi" panose="020F0502020204030204" pitchFamily="34" charset="0"/>
              <a:cs typeface="Abadi" panose="020F0502020204030204" pitchFamily="34" charset="0"/>
            </a:endParaRPr>
          </a:p>
          <a:p>
            <a:pPr marL="12700">
              <a:lnSpc>
                <a:spcPct val="100000"/>
              </a:lnSpc>
              <a:spcBef>
                <a:spcPts val="100"/>
              </a:spcBef>
              <a:tabLst>
                <a:tab pos="469265" algn="l"/>
                <a:tab pos="4147185" algn="l"/>
                <a:tab pos="4819650" algn="l"/>
                <a:tab pos="5661025" algn="l"/>
              </a:tabLst>
            </a:pPr>
            <a:endParaRPr sz="2400" dirty="0">
              <a:latin typeface="Calibri" panose="020F0502020204030204" pitchFamily="34" charset="0"/>
              <a:cs typeface="Calibri" panose="020F0502020204030204" pitchFamily="34" charset="0"/>
            </a:endParaRPr>
          </a:p>
        </p:txBody>
      </p:sp>
      <p:sp>
        <p:nvSpPr>
          <p:cNvPr id="4" name="object 4"/>
          <p:cNvSpPr txBox="1"/>
          <p:nvPr/>
        </p:nvSpPr>
        <p:spPr>
          <a:xfrm>
            <a:off x="560019" y="2496846"/>
            <a:ext cx="2804160" cy="3911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800" dirty="0">
                <a:latin typeface="Caladea"/>
                <a:cs typeface="Caladea"/>
              </a:rPr>
              <a:t>―	</a:t>
            </a:r>
            <a:r>
              <a:rPr sz="2400" spc="-5" dirty="0">
                <a:latin typeface="Caladea"/>
                <a:cs typeface="Caladea"/>
              </a:rPr>
              <a:t>Existing</a:t>
            </a:r>
            <a:r>
              <a:rPr sz="2400" spc="-80" dirty="0">
                <a:latin typeface="Caladea"/>
                <a:cs typeface="Caladea"/>
              </a:rPr>
              <a:t> </a:t>
            </a:r>
            <a:r>
              <a:rPr sz="2400" dirty="0">
                <a:latin typeface="Caladea"/>
                <a:cs typeface="Caladea"/>
              </a:rPr>
              <a:t>directory</a:t>
            </a:r>
          </a:p>
        </p:txBody>
      </p:sp>
      <p:sp>
        <p:nvSpPr>
          <p:cNvPr id="5" name="object 5"/>
          <p:cNvSpPr txBox="1"/>
          <p:nvPr/>
        </p:nvSpPr>
        <p:spPr>
          <a:xfrm>
            <a:off x="4165231" y="2427513"/>
            <a:ext cx="3215005" cy="1256241"/>
          </a:xfrm>
          <a:prstGeom prst="rect">
            <a:avLst/>
          </a:prstGeom>
        </p:spPr>
        <p:txBody>
          <a:bodyPr vert="horz" wrap="square" lIns="0" tIns="12700" rIns="0" bIns="0" rtlCol="0">
            <a:spAutoFit/>
          </a:bodyPr>
          <a:lstStyle/>
          <a:p>
            <a:pPr marL="62865" marR="5080" indent="-50800">
              <a:lnSpc>
                <a:spcPct val="113300"/>
              </a:lnSpc>
              <a:spcBef>
                <a:spcPts val="100"/>
              </a:spcBef>
              <a:tabLst>
                <a:tab pos="516890" algn="l"/>
                <a:tab pos="734695" algn="l"/>
              </a:tabLst>
            </a:pPr>
            <a:r>
              <a:rPr lang="en-US" sz="2400" dirty="0">
                <a:latin typeface="Arial"/>
                <a:cs typeface="Arial"/>
              </a:rPr>
              <a:t>cd /path to/ </a:t>
            </a:r>
            <a:r>
              <a:rPr lang="en-US" sz="2400" dirty="0" err="1">
                <a:latin typeface="Arial"/>
                <a:cs typeface="Arial"/>
              </a:rPr>
              <a:t>dirname</a:t>
            </a:r>
            <a:endParaRPr lang="en-US" sz="2400" dirty="0">
              <a:latin typeface="Arial"/>
              <a:cs typeface="Arial"/>
            </a:endParaRPr>
          </a:p>
          <a:p>
            <a:pPr marL="62865" marR="5080" indent="-50800">
              <a:lnSpc>
                <a:spcPct val="113300"/>
              </a:lnSpc>
              <a:spcBef>
                <a:spcPts val="100"/>
              </a:spcBef>
              <a:tabLst>
                <a:tab pos="516890" algn="l"/>
                <a:tab pos="734695" algn="l"/>
              </a:tabLst>
            </a:pPr>
            <a:r>
              <a:rPr lang="en-US" sz="2400" dirty="0">
                <a:latin typeface="Arial"/>
                <a:cs typeface="Arial"/>
              </a:rPr>
              <a:t>git </a:t>
            </a:r>
            <a:r>
              <a:rPr lang="en-US" sz="2400" dirty="0" err="1">
                <a:latin typeface="Arial"/>
                <a:cs typeface="Arial"/>
              </a:rPr>
              <a:t>init</a:t>
            </a:r>
            <a:endParaRPr lang="en-US" sz="2400" dirty="0">
              <a:latin typeface="Arial"/>
              <a:cs typeface="Arial"/>
            </a:endParaRPr>
          </a:p>
          <a:p>
            <a:pPr marL="62865" marR="5080" indent="-50800">
              <a:lnSpc>
                <a:spcPct val="113300"/>
              </a:lnSpc>
              <a:spcBef>
                <a:spcPts val="100"/>
              </a:spcBef>
              <a:tabLst>
                <a:tab pos="516890" algn="l"/>
                <a:tab pos="734695" algn="l"/>
              </a:tabLst>
            </a:pPr>
            <a:endParaRPr sz="2400" dirty="0">
              <a:latin typeface="Arial"/>
              <a:cs typeface="Arial"/>
            </a:endParaRPr>
          </a:p>
        </p:txBody>
      </p:sp>
      <p:sp>
        <p:nvSpPr>
          <p:cNvPr id="6" name="object 6"/>
          <p:cNvSpPr txBox="1"/>
          <p:nvPr/>
        </p:nvSpPr>
        <p:spPr>
          <a:xfrm>
            <a:off x="560019" y="3476625"/>
            <a:ext cx="10425430" cy="1528624"/>
          </a:xfrm>
          <a:prstGeom prst="rect">
            <a:avLst/>
          </a:prstGeom>
        </p:spPr>
        <p:txBody>
          <a:bodyPr vert="horz" wrap="square" lIns="0" tIns="12700" rIns="0" bIns="0" rtlCol="0">
            <a:spAutoFit/>
          </a:bodyPr>
          <a:lstStyle/>
          <a:p>
            <a:pPr marL="469900" indent="-457200">
              <a:lnSpc>
                <a:spcPct val="100000"/>
              </a:lnSpc>
              <a:spcBef>
                <a:spcPts val="100"/>
              </a:spcBef>
              <a:buSzPct val="75000"/>
              <a:buChar char="―"/>
              <a:tabLst>
                <a:tab pos="469265" algn="l"/>
                <a:tab pos="469900" algn="l"/>
                <a:tab pos="4104640" algn="l"/>
                <a:tab pos="4778375" algn="l"/>
                <a:tab pos="5789295" algn="l"/>
              </a:tabLst>
            </a:pPr>
            <a:endParaRPr lang="en-US" sz="2400" dirty="0">
              <a:latin typeface="Caladea"/>
              <a:cs typeface="Caladea"/>
            </a:endParaRPr>
          </a:p>
          <a:p>
            <a:pPr marL="469900" indent="-457200">
              <a:lnSpc>
                <a:spcPct val="100000"/>
              </a:lnSpc>
              <a:spcBef>
                <a:spcPts val="100"/>
              </a:spcBef>
              <a:buSzPct val="75000"/>
              <a:buChar char="―"/>
              <a:tabLst>
                <a:tab pos="469265" algn="l"/>
                <a:tab pos="469900" algn="l"/>
                <a:tab pos="4104640" algn="l"/>
                <a:tab pos="4778375" algn="l"/>
                <a:tab pos="5789295" algn="l"/>
              </a:tabLst>
            </a:pPr>
            <a:endParaRPr lang="en-US" sz="2400" dirty="0">
              <a:latin typeface="Caladea"/>
              <a:cs typeface="Caladea"/>
            </a:endParaRPr>
          </a:p>
          <a:p>
            <a:pPr marL="469900" indent="-457200">
              <a:lnSpc>
                <a:spcPct val="100000"/>
              </a:lnSpc>
              <a:spcBef>
                <a:spcPts val="100"/>
              </a:spcBef>
              <a:buSzPct val="75000"/>
              <a:buChar char="―"/>
              <a:tabLst>
                <a:tab pos="469265" algn="l"/>
                <a:tab pos="469900" algn="l"/>
                <a:tab pos="4104640" algn="l"/>
                <a:tab pos="4778375" algn="l"/>
                <a:tab pos="5789295" algn="l"/>
              </a:tabLst>
            </a:pPr>
            <a:endParaRPr lang="en-US" sz="2400" dirty="0">
              <a:latin typeface="Caladea"/>
              <a:cs typeface="Caladea"/>
            </a:endParaRPr>
          </a:p>
          <a:p>
            <a:pPr marL="469900" indent="-457200">
              <a:lnSpc>
                <a:spcPct val="100000"/>
              </a:lnSpc>
              <a:spcBef>
                <a:spcPts val="100"/>
              </a:spcBef>
              <a:buSzPct val="75000"/>
              <a:buChar char="―"/>
              <a:tabLst>
                <a:tab pos="469265" algn="l"/>
                <a:tab pos="469900" algn="l"/>
                <a:tab pos="4104640" algn="l"/>
                <a:tab pos="4778375" algn="l"/>
                <a:tab pos="5789295" algn="l"/>
              </a:tabLst>
            </a:pPr>
            <a:endParaRPr lang="en-US" sz="2400" b="1" spc="150" dirty="0">
              <a:latin typeface="Arial"/>
              <a:cs typeface="Arial"/>
            </a:endParaRPr>
          </a:p>
        </p:txBody>
      </p:sp>
      <p:pic>
        <p:nvPicPr>
          <p:cNvPr id="8" name="Picture 7">
            <a:extLst>
              <a:ext uri="{FF2B5EF4-FFF2-40B4-BE49-F238E27FC236}">
                <a16:creationId xmlns:a16="http://schemas.microsoft.com/office/drawing/2014/main" id="{9D0185E6-A9D1-A645-9017-04F512EDC77A}"/>
              </a:ext>
            </a:extLst>
          </p:cNvPr>
          <p:cNvPicPr>
            <a:picLocks noChangeAspect="1"/>
          </p:cNvPicPr>
          <p:nvPr/>
        </p:nvPicPr>
        <p:blipFill>
          <a:blip r:embed="rId3"/>
          <a:stretch>
            <a:fillRect/>
          </a:stretch>
        </p:blipFill>
        <p:spPr>
          <a:xfrm>
            <a:off x="990600" y="1885249"/>
            <a:ext cx="7810500" cy="559094"/>
          </a:xfrm>
          <a:prstGeom prst="rect">
            <a:avLst/>
          </a:prstGeom>
        </p:spPr>
      </p:pic>
      <p:pic>
        <p:nvPicPr>
          <p:cNvPr id="9" name="Picture 8">
            <a:extLst>
              <a:ext uri="{FF2B5EF4-FFF2-40B4-BE49-F238E27FC236}">
                <a16:creationId xmlns:a16="http://schemas.microsoft.com/office/drawing/2014/main" id="{5FE6AEFB-E263-244A-9BA9-FB83482BEA9C}"/>
              </a:ext>
            </a:extLst>
          </p:cNvPr>
          <p:cNvPicPr>
            <a:picLocks noChangeAspect="1"/>
          </p:cNvPicPr>
          <p:nvPr/>
        </p:nvPicPr>
        <p:blipFill>
          <a:blip r:embed="rId4"/>
          <a:stretch>
            <a:fillRect/>
          </a:stretch>
        </p:blipFill>
        <p:spPr>
          <a:xfrm>
            <a:off x="990600" y="3359233"/>
            <a:ext cx="5943600" cy="956389"/>
          </a:xfrm>
          <a:prstGeom prst="rect">
            <a:avLst/>
          </a:prstGeom>
        </p:spPr>
      </p:pic>
      <p:sp>
        <p:nvSpPr>
          <p:cNvPr id="10" name="TextBox 9">
            <a:extLst>
              <a:ext uri="{FF2B5EF4-FFF2-40B4-BE49-F238E27FC236}">
                <a16:creationId xmlns:a16="http://schemas.microsoft.com/office/drawing/2014/main" id="{532450A2-AB2F-144D-8041-CCB4D4691BE8}"/>
              </a:ext>
            </a:extLst>
          </p:cNvPr>
          <p:cNvSpPr txBox="1"/>
          <p:nvPr/>
        </p:nvSpPr>
        <p:spPr>
          <a:xfrm>
            <a:off x="560019" y="4682108"/>
            <a:ext cx="8333447" cy="738664"/>
          </a:xfrm>
          <a:prstGeom prst="rect">
            <a:avLst/>
          </a:prstGeom>
          <a:noFill/>
        </p:spPr>
        <p:txBody>
          <a:bodyPr wrap="square" rtlCol="0">
            <a:spAutoFit/>
          </a:bodyPr>
          <a:lstStyle/>
          <a:p>
            <a:r>
              <a:rPr lang="en-US" sz="2400" dirty="0">
                <a:latin typeface="Caladea"/>
                <a:cs typeface="Caladea"/>
              </a:rPr>
              <a:t>― </a:t>
            </a:r>
            <a:r>
              <a:rPr lang="en-US" sz="2400" dirty="0"/>
              <a:t>GitHub</a:t>
            </a:r>
          </a:p>
          <a:p>
            <a:endParaRPr lang="en-US" dirty="0"/>
          </a:p>
        </p:txBody>
      </p:sp>
      <p:pic>
        <p:nvPicPr>
          <p:cNvPr id="14" name="Picture 13">
            <a:extLst>
              <a:ext uri="{FF2B5EF4-FFF2-40B4-BE49-F238E27FC236}">
                <a16:creationId xmlns:a16="http://schemas.microsoft.com/office/drawing/2014/main" id="{4FB4789E-CDA5-0D45-B3DD-454D76D0251D}"/>
              </a:ext>
            </a:extLst>
          </p:cNvPr>
          <p:cNvPicPr>
            <a:picLocks noChangeAspect="1"/>
          </p:cNvPicPr>
          <p:nvPr/>
        </p:nvPicPr>
        <p:blipFill>
          <a:blip r:embed="rId5"/>
          <a:stretch>
            <a:fillRect/>
          </a:stretch>
        </p:blipFill>
        <p:spPr>
          <a:xfrm>
            <a:off x="2301506" y="4563029"/>
            <a:ext cx="3870694" cy="21677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1668</Words>
  <Application>Microsoft Macintosh PowerPoint</Application>
  <PresentationFormat>Widescreen</PresentationFormat>
  <Paragraphs>209</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Caladea</vt:lpstr>
      <vt:lpstr>Carlito</vt:lpstr>
      <vt:lpstr>Abadi</vt:lpstr>
      <vt:lpstr>Arial</vt:lpstr>
      <vt:lpstr>Calibri</vt:lpstr>
      <vt:lpstr>Courier New</vt:lpstr>
      <vt:lpstr>Times New Roman</vt:lpstr>
      <vt:lpstr>Office Theme</vt:lpstr>
      <vt:lpstr>Basic Git Tutorial</vt:lpstr>
      <vt:lpstr>Outline</vt:lpstr>
      <vt:lpstr>What  is  Git ?</vt:lpstr>
      <vt:lpstr>Some Git Concepts</vt:lpstr>
      <vt:lpstr>Main Workflow</vt:lpstr>
      <vt:lpstr>Getting help：git help</vt:lpstr>
      <vt:lpstr>Exploring git repository</vt:lpstr>
      <vt:lpstr>Setting up git :git config</vt:lpstr>
      <vt:lpstr>Creating a Repository :git init</vt:lpstr>
      <vt:lpstr>Cloning Repository :git clone</vt:lpstr>
      <vt:lpstr>Staging Area: git add</vt:lpstr>
      <vt:lpstr>Commit: git commit</vt:lpstr>
      <vt:lpstr>Branch : git branch </vt:lpstr>
      <vt:lpstr>Merge Branch: git merge</vt:lpstr>
      <vt:lpstr>Resolving Merging Conflicts</vt:lpstr>
      <vt:lpstr>Resolving Merging Conflicts</vt:lpstr>
      <vt:lpstr>Collaboration: Working with GitHub</vt:lpstr>
      <vt:lpstr>Collaboration: Working with GitHub</vt:lpstr>
      <vt:lpstr>PowerPoint Presentation</vt:lpstr>
      <vt:lpstr>Collaboration : Working with GitHub </vt:lpstr>
      <vt:lpstr>Collaboration : Working with GitHub </vt:lpstr>
      <vt:lpstr>Other Commands</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for version control and collaboration</dc:title>
  <dc:creator>Ni, Yunruo</dc:creator>
  <cp:lastModifiedBy>Ni, Yunruo</cp:lastModifiedBy>
  <cp:revision>46</cp:revision>
  <dcterms:created xsi:type="dcterms:W3CDTF">2020-06-14T12:59:42Z</dcterms:created>
  <dcterms:modified xsi:type="dcterms:W3CDTF">2020-06-15T17:41:22Z</dcterms:modified>
</cp:coreProperties>
</file>